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04" r:id="rId4"/>
  </p:sldMasterIdLst>
  <p:notesMasterIdLst>
    <p:notesMasterId r:id="rId42"/>
  </p:notesMasterIdLst>
  <p:handoutMasterIdLst>
    <p:handoutMasterId r:id="rId43"/>
  </p:handoutMasterIdLst>
  <p:sldIdLst>
    <p:sldId id="3556" r:id="rId5"/>
    <p:sldId id="3559" r:id="rId6"/>
    <p:sldId id="2147310495" r:id="rId7"/>
    <p:sldId id="2147310496" r:id="rId8"/>
    <p:sldId id="2147310497" r:id="rId9"/>
    <p:sldId id="2147310508" r:id="rId10"/>
    <p:sldId id="3558" r:id="rId11"/>
    <p:sldId id="2147310499" r:id="rId12"/>
    <p:sldId id="3568" r:id="rId13"/>
    <p:sldId id="3580" r:id="rId14"/>
    <p:sldId id="3582" r:id="rId15"/>
    <p:sldId id="3572" r:id="rId16"/>
    <p:sldId id="1166" r:id="rId17"/>
    <p:sldId id="2147310498" r:id="rId18"/>
    <p:sldId id="2147310506" r:id="rId19"/>
    <p:sldId id="2147310509" r:id="rId20"/>
    <p:sldId id="3581" r:id="rId21"/>
    <p:sldId id="1027" r:id="rId22"/>
    <p:sldId id="1028" r:id="rId23"/>
    <p:sldId id="1029" r:id="rId24"/>
    <p:sldId id="3569" r:id="rId25"/>
    <p:sldId id="3571" r:id="rId26"/>
    <p:sldId id="2147310490" r:id="rId27"/>
    <p:sldId id="2147310491" r:id="rId28"/>
    <p:sldId id="2147310388" r:id="rId29"/>
    <p:sldId id="2147310510" r:id="rId30"/>
    <p:sldId id="2147310492" r:id="rId31"/>
    <p:sldId id="2147310493" r:id="rId32"/>
    <p:sldId id="2147310494" r:id="rId33"/>
    <p:sldId id="2147310501" r:id="rId34"/>
    <p:sldId id="2147310502" r:id="rId35"/>
    <p:sldId id="2147310503" r:id="rId36"/>
    <p:sldId id="2147310504" r:id="rId37"/>
    <p:sldId id="2147310500" r:id="rId38"/>
    <p:sldId id="3576" r:id="rId39"/>
    <p:sldId id="2147310507" r:id="rId40"/>
    <p:sldId id="2147310488" r:id="rId41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364" userDrawn="1">
          <p15:clr>
            <a:srgbClr val="A4A3A4"/>
          </p15:clr>
        </p15:guide>
        <p15:guide id="3" pos="54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BBEE"/>
    <a:srgbClr val="FF0000"/>
    <a:srgbClr val="EAFF00"/>
    <a:srgbClr val="00DD5F"/>
    <a:srgbClr val="E208DB"/>
    <a:srgbClr val="D78AD8"/>
    <a:srgbClr val="C0084E"/>
    <a:srgbClr val="000000"/>
    <a:srgbClr val="2E353E"/>
    <a:srgbClr val="6F74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70"/>
    <p:restoredTop sz="95646"/>
  </p:normalViewPr>
  <p:slideViewPr>
    <p:cSldViewPr snapToGrid="0">
      <p:cViewPr varScale="1">
        <p:scale>
          <a:sx n="157" d="100"/>
          <a:sy n="157" d="100"/>
        </p:scale>
        <p:origin x="584" y="168"/>
      </p:cViewPr>
      <p:guideLst>
        <p:guide pos="2880"/>
        <p:guide orient="horz" pos="2364"/>
        <p:guide pos="54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3" d="100"/>
        <a:sy n="113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91B27-7261-1C40-9EB9-73E6FEF78B28}" type="datetimeFigureOut">
              <a:rPr lang="en-US" smtClean="0"/>
              <a:t>3/5/24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76FC1-1687-6349-A2DE-7146D729E6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5T20:21:37.8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8027,'0'0'0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9C2F3-D6AE-4C20-9445-6FE3A1CFD875}" type="datetimeFigureOut">
              <a:rPr lang="en-US" smtClean="0"/>
              <a:t>3/5/24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50DD6-F48B-46CE-9487-A5649BE3E5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384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840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63353-C1A0-EB04-865E-C743E653C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E19EE4-CC3D-45C1-5170-BFC25FFF15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3C346A-2CFB-E678-85FA-CE017B0841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334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864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 the covers, TidalScale uses machine learning to automatically co-locate compute entity with the resources it needs. And just like ordinary virtualization it does all of this transparently - the OS and applications have </a:t>
            </a:r>
            <a:r>
              <a:rPr lang="en-US" i="1" dirty="0"/>
              <a:t>no idea</a:t>
            </a:r>
            <a:r>
              <a:rPr lang="en-US" dirty="0"/>
              <a:t> they aren't running on hardware....</a:t>
            </a:r>
          </a:p>
        </p:txBody>
      </p:sp>
    </p:spTree>
    <p:extLst>
      <p:ext uri="{BB962C8B-B14F-4D97-AF65-F5344CB8AC3E}">
        <p14:creationId xmlns:p14="http://schemas.microsoft.com/office/powerpoint/2010/main" val="1097690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881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465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724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819150"/>
            <a:ext cx="9144000" cy="4324350"/>
          </a:xfrm>
          <a:prstGeom prst="rect">
            <a:avLst/>
          </a:prstGeom>
          <a:gradFill>
            <a:gsLst>
              <a:gs pos="21000">
                <a:schemeClr val="tx2"/>
              </a:gs>
              <a:gs pos="87000">
                <a:schemeClr val="tx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63468BE9-338C-E74F-A471-75B0F08BAEDB}"/>
              </a:ext>
            </a:extLst>
          </p:cNvPr>
          <p:cNvSpPr txBox="1">
            <a:spLocks/>
          </p:cNvSpPr>
          <p:nvPr userDrawn="1"/>
        </p:nvSpPr>
        <p:spPr>
          <a:xfrm>
            <a:off x="106802" y="4944870"/>
            <a:ext cx="3071593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aseline="0" dirty="0">
                <a:solidFill>
                  <a:schemeClr val="bg1"/>
                </a:solidFill>
              </a:rPr>
              <a:t>Ike Nassi 2024-03   TTI/V Distributed Virtual Machines</a:t>
            </a:r>
          </a:p>
          <a:p>
            <a:endParaRPr lang="en-US" sz="900" baseline="0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F0A331-4493-8E64-EE5A-9FE44443F1B8}"/>
              </a:ext>
            </a:extLst>
          </p:cNvPr>
          <p:cNvSpPr txBox="1">
            <a:spLocks/>
          </p:cNvSpPr>
          <p:nvPr userDrawn="1"/>
        </p:nvSpPr>
        <p:spPr>
          <a:xfrm>
            <a:off x="8686800" y="4830763"/>
            <a:ext cx="350398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E2A1B8E-9775-D143-8EFE-B86FFE0B88D8}" type="slidenum">
              <a:rPr lang="en-US" sz="1000" baseline="0" smtClean="0">
                <a:solidFill>
                  <a:schemeClr val="bg1"/>
                </a:solidFill>
              </a:rPr>
              <a:pPr algn="ctr"/>
              <a:t>‹#›</a:t>
            </a:fld>
            <a:endParaRPr lang="en-US" sz="100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364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64727"/>
          </a:xfrm>
          <a:prstGeom prst="rect">
            <a:avLst/>
          </a:prstGeom>
          <a:gradFill>
            <a:gsLst>
              <a:gs pos="21000">
                <a:schemeClr val="tx2"/>
              </a:gs>
              <a:gs pos="87000">
                <a:schemeClr val="tx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120" y="1923187"/>
            <a:ext cx="8229600" cy="857250"/>
          </a:xfrm>
        </p:spPr>
        <p:txBody>
          <a:bodyPr/>
          <a:lstStyle/>
          <a:p>
            <a:r>
              <a:rPr lang="en-US"/>
              <a:t>Presentation Title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7CEFE2-1D34-2A41-B175-B1ADC9893E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120" y="2747959"/>
            <a:ext cx="2211387" cy="66833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</a:t>
            </a:r>
          </a:p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429468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3C0911E3-0C67-71B5-95CC-7296330D081B}"/>
              </a:ext>
            </a:extLst>
          </p:cNvPr>
          <p:cNvSpPr txBox="1">
            <a:spLocks/>
          </p:cNvSpPr>
          <p:nvPr userDrawn="1"/>
        </p:nvSpPr>
        <p:spPr>
          <a:xfrm>
            <a:off x="0" y="4868863"/>
            <a:ext cx="3071593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aseline="0" dirty="0">
                <a:solidFill>
                  <a:schemeClr val="bg1"/>
                </a:solidFill>
              </a:rPr>
              <a:t>Ike Nassi</a:t>
            </a:r>
          </a:p>
          <a:p>
            <a:endParaRPr lang="en-US" sz="900" baseline="0" dirty="0">
              <a:solidFill>
                <a:schemeClr val="bg1"/>
              </a:solidFill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B2C9A7FE-D805-672D-A196-3082CFC56CC5}"/>
              </a:ext>
            </a:extLst>
          </p:cNvPr>
          <p:cNvSpPr txBox="1">
            <a:spLocks/>
          </p:cNvSpPr>
          <p:nvPr userDrawn="1"/>
        </p:nvSpPr>
        <p:spPr>
          <a:xfrm>
            <a:off x="8427005" y="4830763"/>
            <a:ext cx="519590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E2A1B8E-9775-D143-8EFE-B86FFE0B88D8}" type="slidenum">
              <a:rPr lang="en-US" sz="1000" baseline="0" smtClean="0">
                <a:solidFill>
                  <a:schemeClr val="bg1"/>
                </a:solidFill>
              </a:rPr>
              <a:pPr algn="ctr"/>
              <a:t>‹#›</a:t>
            </a:fld>
            <a:endParaRPr lang="en-US" sz="100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49774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9B493-4A96-4D4D-BF02-B30468BFF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32CD4B1C-15D0-4D41-AE93-B2F738482C26}"/>
              </a:ext>
            </a:extLst>
          </p:cNvPr>
          <p:cNvSpPr txBox="1">
            <a:spLocks/>
          </p:cNvSpPr>
          <p:nvPr userDrawn="1"/>
        </p:nvSpPr>
        <p:spPr>
          <a:xfrm>
            <a:off x="8427005" y="4830763"/>
            <a:ext cx="519590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E2A1B8E-9775-D143-8EFE-B86FFE0B88D8}" type="slidenum">
              <a:rPr lang="en-US" sz="1000" baseline="0" smtClean="0">
                <a:solidFill>
                  <a:schemeClr val="bg1"/>
                </a:solidFill>
              </a:rPr>
              <a:pPr algn="ctr"/>
              <a:t>‹#›</a:t>
            </a:fld>
            <a:endParaRPr lang="en-US" sz="100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700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CECB99-3CD4-4457-83F9-8E8EE0F2C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A90920-2DF8-4F16-AB9D-53F62004B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C9F72-C703-4142-BA82-A5D4D0DBC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8BF8E86-CA9B-6CCE-0E25-9D7625AD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7" y="1551855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982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B2AF46A-A30C-5349-8929-BC99B99C8BBA}"/>
              </a:ext>
            </a:extLst>
          </p:cNvPr>
          <p:cNvSpPr/>
          <p:nvPr userDrawn="1"/>
        </p:nvSpPr>
        <p:spPr>
          <a:xfrm>
            <a:off x="0" y="844260"/>
            <a:ext cx="9144000" cy="4324350"/>
          </a:xfrm>
          <a:prstGeom prst="rect">
            <a:avLst/>
          </a:prstGeom>
          <a:gradFill>
            <a:gsLst>
              <a:gs pos="21000">
                <a:schemeClr val="tx2"/>
              </a:gs>
              <a:gs pos="87000">
                <a:schemeClr val="tx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85240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852407"/>
          </a:xfrm>
          <a:prstGeom prst="rect">
            <a:avLst/>
          </a:prstGeom>
          <a:solidFill>
            <a:srgbClr val="0D6D95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B03653-61F2-B74E-C83C-FD9919A64294}"/>
              </a:ext>
            </a:extLst>
          </p:cNvPr>
          <p:cNvSpPr txBox="1">
            <a:spLocks/>
          </p:cNvSpPr>
          <p:nvPr userDrawn="1"/>
        </p:nvSpPr>
        <p:spPr>
          <a:xfrm>
            <a:off x="0" y="4868863"/>
            <a:ext cx="3071593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aseline="0" dirty="0">
                <a:solidFill>
                  <a:schemeClr val="bg1"/>
                </a:solidFill>
              </a:rPr>
              <a:t>Ike Nassi 2023-02-03   Distributed Virtual Machines</a:t>
            </a:r>
          </a:p>
          <a:p>
            <a:endParaRPr lang="en-US" sz="900" baseline="0" dirty="0">
              <a:solidFill>
                <a:schemeClr val="bg1"/>
              </a:solidFill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5007EB5-5A50-294A-9544-415CA6A33496}"/>
              </a:ext>
            </a:extLst>
          </p:cNvPr>
          <p:cNvSpPr txBox="1">
            <a:spLocks/>
          </p:cNvSpPr>
          <p:nvPr userDrawn="1"/>
        </p:nvSpPr>
        <p:spPr>
          <a:xfrm>
            <a:off x="8427005" y="4830763"/>
            <a:ext cx="519590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E2A1B8E-9775-D143-8EFE-B86FFE0B88D8}" type="slidenum">
              <a:rPr lang="en-US" sz="1000" baseline="0" smtClean="0">
                <a:solidFill>
                  <a:schemeClr val="bg1"/>
                </a:solidFill>
              </a:rPr>
              <a:pPr algn="ctr"/>
              <a:t>‹#›</a:t>
            </a:fld>
            <a:endParaRPr lang="en-US" sz="100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541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1" r:id="rId3"/>
    <p:sldLayoutId id="2147483812" r:id="rId4"/>
    <p:sldLayoutId id="2147483813" r:id="rId5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bg1"/>
          </a:solidFill>
          <a:latin typeface="Arial" panose="020B0604020202020204" pitchFamily="34" charset="0"/>
          <a:ea typeface="Lato" panose="020F0502020204030203" pitchFamily="34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1BE820-600B-C146-BCFC-8DE11C0FC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9755" y="712099"/>
            <a:ext cx="6384490" cy="120860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Dynamic Adaptive Optimization: Recovering from Hardware Errors and Software Crashes in a Distributed Virtual Machine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D89C4F-C61C-5122-C754-8C60B5CC3E7A}"/>
              </a:ext>
            </a:extLst>
          </p:cNvPr>
          <p:cNvSpPr txBox="1"/>
          <p:nvPr/>
        </p:nvSpPr>
        <p:spPr>
          <a:xfrm>
            <a:off x="3106118" y="2037764"/>
            <a:ext cx="29317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Ike Nassi</a:t>
            </a: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(Technical collaborator:  David P. Reed)</a:t>
            </a: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Adjunct </a:t>
            </a:r>
            <a:r>
              <a:rPr lang="en-US" sz="1200">
                <a:solidFill>
                  <a:schemeClr val="bg1"/>
                </a:solidFill>
              </a:rPr>
              <a:t>Prof UCSC</a:t>
            </a:r>
            <a:r>
              <a:rPr lang="en-US" sz="1200" dirty="0">
                <a:solidFill>
                  <a:schemeClr val="bg1"/>
                </a:solidFill>
              </a:rPr>
              <a:t>/CSE</a:t>
            </a:r>
          </a:p>
          <a:p>
            <a:pPr algn="ctr"/>
            <a:endParaRPr lang="en-US" sz="1200" dirty="0">
              <a:solidFill>
                <a:schemeClr val="bg1"/>
              </a:solidFill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 formerly CTO and Founder, TidalScale 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(TidalScale now lives at HPE)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21EE29-C807-B911-8B8B-3BD44EA07C37}"/>
              </a:ext>
            </a:extLst>
          </p:cNvPr>
          <p:cNvSpPr txBox="1"/>
          <p:nvPr/>
        </p:nvSpPr>
        <p:spPr>
          <a:xfrm>
            <a:off x="3211692" y="3909155"/>
            <a:ext cx="27206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TTI / Vanguard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Resilience and Reliability Conference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Chapel Hill, NC</a:t>
            </a:r>
          </a:p>
          <a:p>
            <a:pPr algn="ctr"/>
            <a:endParaRPr lang="en-US" sz="1200" dirty="0">
              <a:solidFill>
                <a:schemeClr val="bg1"/>
              </a:solidFill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March 5-7, 2024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43724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C670F-7731-074E-90A0-5F758305F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/>
          <a:lstStyle/>
          <a:p>
            <a:r>
              <a:rPr lang="en-US" dirty="0"/>
              <a:t>Distributed Virtualization Machine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F38C630-5C04-CC42-8881-3D23BD190CB9}"/>
              </a:ext>
            </a:extLst>
          </p:cNvPr>
          <p:cNvGrpSpPr/>
          <p:nvPr/>
        </p:nvGrpSpPr>
        <p:grpSpPr>
          <a:xfrm>
            <a:off x="3958197" y="1794419"/>
            <a:ext cx="1048850" cy="771447"/>
            <a:chOff x="4038600" y="2880209"/>
            <a:chExt cx="1048850" cy="77144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E99C690-ABC6-9447-833C-F969C4CF82B9}"/>
                </a:ext>
              </a:extLst>
            </p:cNvPr>
            <p:cNvSpPr/>
            <p:nvPr/>
          </p:nvSpPr>
          <p:spPr>
            <a:xfrm>
              <a:off x="4038600" y="2880209"/>
              <a:ext cx="1048850" cy="77144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Virtual Machine</a:t>
              </a:r>
            </a:p>
          </p:txBody>
        </p:sp>
        <p:pic>
          <p:nvPicPr>
            <p:cNvPr id="36" name="Picture 35" descr="hp-proliant-dl360-g5-rack-server-x5450-3ghz-32gb-ram-6-x146gb-10-000rpm-sas-vmware-esxi-5.1-76-p.jpg - from URL.png">
              <a:extLst>
                <a:ext uri="{FF2B5EF4-FFF2-40B4-BE49-F238E27FC236}">
                  <a16:creationId xmlns:a16="http://schemas.microsoft.com/office/drawing/2014/main" id="{E71BB5E9-4751-AF48-95AB-9C6BFE240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6613" y="3357041"/>
              <a:ext cx="1030614" cy="148159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42A212E4-24D2-4140-9AC7-C6802F57A0E0}"/>
              </a:ext>
            </a:extLst>
          </p:cNvPr>
          <p:cNvSpPr txBox="1"/>
          <p:nvPr/>
        </p:nvSpPr>
        <p:spPr>
          <a:xfrm>
            <a:off x="507129" y="1177061"/>
            <a:ext cx="3509359" cy="30008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Virtual Machine sharing multiple servers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146083-F4E0-9C40-81FC-36FD4070ABC1}"/>
              </a:ext>
            </a:extLst>
          </p:cNvPr>
          <p:cNvGrpSpPr/>
          <p:nvPr/>
        </p:nvGrpSpPr>
        <p:grpSpPr>
          <a:xfrm>
            <a:off x="507129" y="3260521"/>
            <a:ext cx="8129745" cy="533672"/>
            <a:chOff x="507129" y="3008521"/>
            <a:chExt cx="8129745" cy="53367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6C11BB6-0927-D04D-84DE-2A00B8D6BC1D}"/>
                </a:ext>
              </a:extLst>
            </p:cNvPr>
            <p:cNvSpPr/>
            <p:nvPr/>
          </p:nvSpPr>
          <p:spPr>
            <a:xfrm>
              <a:off x="507129" y="3008521"/>
              <a:ext cx="932350" cy="53367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Physical Machine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A9259EB-94C6-CC4C-B0EC-0F9099720B5A}"/>
                </a:ext>
              </a:extLst>
            </p:cNvPr>
            <p:cNvSpPr/>
            <p:nvPr/>
          </p:nvSpPr>
          <p:spPr>
            <a:xfrm>
              <a:off x="1946608" y="3008521"/>
              <a:ext cx="932350" cy="53367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Physical Machine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2AB8688-311C-7D4D-AD9B-125F251C691C}"/>
                </a:ext>
              </a:extLst>
            </p:cNvPr>
            <p:cNvSpPr/>
            <p:nvPr/>
          </p:nvSpPr>
          <p:spPr>
            <a:xfrm>
              <a:off x="3386087" y="3008521"/>
              <a:ext cx="932350" cy="53367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Physical Machine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E3A8DCC-A8FE-6D4C-99C0-76B07CEDD117}"/>
                </a:ext>
              </a:extLst>
            </p:cNvPr>
            <p:cNvSpPr/>
            <p:nvPr/>
          </p:nvSpPr>
          <p:spPr>
            <a:xfrm>
              <a:off x="4825566" y="3008521"/>
              <a:ext cx="932350" cy="53367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Physical Machine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ABF2277-AD56-D941-A67E-82611127B1F4}"/>
                </a:ext>
              </a:extLst>
            </p:cNvPr>
            <p:cNvSpPr/>
            <p:nvPr/>
          </p:nvSpPr>
          <p:spPr>
            <a:xfrm>
              <a:off x="6265045" y="3008521"/>
              <a:ext cx="932350" cy="53367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Physical Machine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3B55109-7091-5245-B9F3-2F348ACCE944}"/>
                </a:ext>
              </a:extLst>
            </p:cNvPr>
            <p:cNvSpPr/>
            <p:nvPr/>
          </p:nvSpPr>
          <p:spPr>
            <a:xfrm>
              <a:off x="7704524" y="3008521"/>
              <a:ext cx="932350" cy="53367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Physical Machine</a:t>
              </a: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A2B1C7D0-9463-4E4C-A8EC-1149CADB8982}"/>
              </a:ext>
            </a:extLst>
          </p:cNvPr>
          <p:cNvSpPr/>
          <p:nvPr/>
        </p:nvSpPr>
        <p:spPr>
          <a:xfrm rot="19774594">
            <a:off x="1652700" y="2231682"/>
            <a:ext cx="5840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This is the model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62B1BD9-9D73-0A47-9CC3-B34730DEE693}"/>
                  </a:ext>
                </a:extLst>
              </p14:cNvPr>
              <p14:cNvContentPartPr/>
              <p14:nvPr/>
            </p14:nvContentPartPr>
            <p14:xfrm>
              <a:off x="4205692" y="3179123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62B1BD9-9D73-0A47-9CC3-B34730DEE69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90572" y="3163643"/>
                <a:ext cx="30960" cy="30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598E2B27-F4EA-7D43-8DC0-DEEAFC34FA6F}"/>
              </a:ext>
            </a:extLst>
          </p:cNvPr>
          <p:cNvGrpSpPr/>
          <p:nvPr/>
        </p:nvGrpSpPr>
        <p:grpSpPr>
          <a:xfrm>
            <a:off x="973301" y="2577635"/>
            <a:ext cx="7197395" cy="670153"/>
            <a:chOff x="973301" y="2577635"/>
            <a:chExt cx="7197395" cy="670153"/>
          </a:xfrm>
        </p:grpSpPr>
        <p:cxnSp>
          <p:nvCxnSpPr>
            <p:cNvPr id="5" name="Elbow Connector 4">
              <a:extLst>
                <a:ext uri="{FF2B5EF4-FFF2-40B4-BE49-F238E27FC236}">
                  <a16:creationId xmlns:a16="http://schemas.microsoft.com/office/drawing/2014/main" id="{2C5596D7-62D4-D342-8DC5-C9440E6D3D49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565649" y="-357260"/>
              <a:ext cx="12700" cy="7197395"/>
            </a:xfrm>
            <a:prstGeom prst="bentConnector3">
              <a:avLst>
                <a:gd name="adj1" fmla="val 1800000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D4B1517-2520-DA45-855E-6F94BD2C0E1C}"/>
                </a:ext>
              </a:extLst>
            </p:cNvPr>
            <p:cNvCxnSpPr>
              <a:cxnSpLocks/>
            </p:cNvCxnSpPr>
            <p:nvPr/>
          </p:nvCxnSpPr>
          <p:spPr>
            <a:xfrm>
              <a:off x="4481517" y="2577635"/>
              <a:ext cx="0" cy="43852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876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C670F-7731-074E-90A0-5F758305F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/>
          <a:lstStyle/>
          <a:p>
            <a:r>
              <a:rPr lang="en-US" dirty="0"/>
              <a:t>What is a DVM?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2EA5DF-3B26-984C-80D2-CEF9AA820A7B}"/>
              </a:ext>
            </a:extLst>
          </p:cNvPr>
          <p:cNvSpPr txBox="1"/>
          <p:nvPr/>
        </p:nvSpPr>
        <p:spPr>
          <a:xfrm>
            <a:off x="632214" y="1008774"/>
            <a:ext cx="7750098" cy="3826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A DVM aggregates an entire cluster, i.e. all the processors, all the memory, all the disks, and all the local storage and presents the entire set  as a single virtual server, e.g., a very large motherboard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This virtual machine runs across a cluster of closely cooperating, dedicated, homogeneous, off-the-shelf (commodity) servers, connected by standard LAN 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Virtual resources (processors, memory, I/O) can </a:t>
            </a:r>
            <a:r>
              <a:rPr lang="en-US" sz="1800" i="1" u="sng" dirty="0">
                <a:solidFill>
                  <a:schemeClr val="bg1"/>
                </a:solidFill>
              </a:rPr>
              <a:t>migrate</a:t>
            </a:r>
            <a:r>
              <a:rPr lang="en-US" sz="1800" i="1" dirty="0">
                <a:solidFill>
                  <a:schemeClr val="bg1"/>
                </a:solidFill>
              </a:rPr>
              <a:t> from server to server and are then automatically rebound to physical resources.</a:t>
            </a:r>
            <a:endParaRPr lang="en-US" sz="1800" u="sng" dirty="0">
              <a:solidFill>
                <a:schemeClr val="bg1"/>
              </a:solidFill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The DVM boots a single standard operating system (RedHat, SUSE, Oracle Linux, Centos, etc.)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bg1"/>
                </a:solidFill>
              </a:rPr>
              <a:t>Implication: No changes to any OS, compiler, libraries or applications are required</a:t>
            </a:r>
          </a:p>
        </p:txBody>
      </p:sp>
    </p:spTree>
    <p:extLst>
      <p:ext uri="{BB962C8B-B14F-4D97-AF65-F5344CB8AC3E}">
        <p14:creationId xmlns:p14="http://schemas.microsoft.com/office/powerpoint/2010/main" val="94257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C670F-7731-074E-90A0-5F758305F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/>
          <a:lstStyle/>
          <a:p>
            <a:r>
              <a:rPr lang="en-US" dirty="0"/>
              <a:t>What it looks like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308D86E-E9B1-6A4F-8A01-89CF0C849A01}"/>
              </a:ext>
            </a:extLst>
          </p:cNvPr>
          <p:cNvGrpSpPr/>
          <p:nvPr/>
        </p:nvGrpSpPr>
        <p:grpSpPr>
          <a:xfrm>
            <a:off x="1341226" y="1542528"/>
            <a:ext cx="6461549" cy="2625958"/>
            <a:chOff x="1377640" y="1549330"/>
            <a:chExt cx="6461549" cy="262595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13F08D0-78DC-054D-AE3F-0702AD47E1A1}"/>
                </a:ext>
              </a:extLst>
            </p:cNvPr>
            <p:cNvSpPr txBox="1"/>
            <p:nvPr/>
          </p:nvSpPr>
          <p:spPr>
            <a:xfrm>
              <a:off x="7410825" y="3291101"/>
              <a:ext cx="4283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solidFill>
                    <a:schemeClr val="bg2">
                      <a:lumMod val="50000"/>
                    </a:schemeClr>
                  </a:solidFill>
                </a:rPr>
                <a:t>Exit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40297C9-0149-E848-8B39-81793CCE8D33}"/>
                </a:ext>
              </a:extLst>
            </p:cNvPr>
            <p:cNvSpPr/>
            <p:nvPr/>
          </p:nvSpPr>
          <p:spPr>
            <a:xfrm>
              <a:off x="1377640" y="1549330"/>
              <a:ext cx="5856850" cy="116818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Application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1242D0C-F0B1-9548-B236-578001730EC8}"/>
                </a:ext>
              </a:extLst>
            </p:cNvPr>
            <p:cNvSpPr/>
            <p:nvPr/>
          </p:nvSpPr>
          <p:spPr>
            <a:xfrm>
              <a:off x="1377640" y="2757002"/>
              <a:ext cx="5856850" cy="29370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Database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AC68F38-8236-7849-BB1D-A05AD45EA78A}"/>
                </a:ext>
              </a:extLst>
            </p:cNvPr>
            <p:cNvSpPr/>
            <p:nvPr/>
          </p:nvSpPr>
          <p:spPr>
            <a:xfrm>
              <a:off x="1377640" y="3093321"/>
              <a:ext cx="5856850" cy="29370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Operating System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7DAFF44-2491-E34E-8C9E-B9C5BBBB1480}"/>
                </a:ext>
              </a:extLst>
            </p:cNvPr>
            <p:cNvSpPr/>
            <p:nvPr/>
          </p:nvSpPr>
          <p:spPr>
            <a:xfrm>
              <a:off x="1377640" y="3427575"/>
              <a:ext cx="5856850" cy="74771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n-US" sz="2000" dirty="0">
                <a:latin typeface="Arial"/>
                <a:cs typeface="Arial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E137F2B-B8F8-6F4A-B87B-366FD3083543}"/>
                </a:ext>
              </a:extLst>
            </p:cNvPr>
            <p:cNvSpPr/>
            <p:nvPr/>
          </p:nvSpPr>
          <p:spPr>
            <a:xfrm>
              <a:off x="1455374" y="3824084"/>
              <a:ext cx="762000" cy="285750"/>
            </a:xfrm>
            <a:prstGeom prst="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HW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91D253F-EAA7-7D4B-8829-E4CF08F1FB08}"/>
                </a:ext>
              </a:extLst>
            </p:cNvPr>
            <p:cNvSpPr/>
            <p:nvPr/>
          </p:nvSpPr>
          <p:spPr>
            <a:xfrm>
              <a:off x="2527858" y="3824084"/>
              <a:ext cx="762000" cy="285750"/>
            </a:xfrm>
            <a:prstGeom prst="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HW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3E4C6F6-1402-6B40-B54F-9A40F4F8B2E2}"/>
                </a:ext>
              </a:extLst>
            </p:cNvPr>
            <p:cNvSpPr/>
            <p:nvPr/>
          </p:nvSpPr>
          <p:spPr>
            <a:xfrm>
              <a:off x="3634558" y="3824084"/>
              <a:ext cx="762000" cy="285750"/>
            </a:xfrm>
            <a:prstGeom prst="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HW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BCBCB3B-FAF0-8048-8294-94F2C4617FAC}"/>
                </a:ext>
              </a:extLst>
            </p:cNvPr>
            <p:cNvSpPr txBox="1"/>
            <p:nvPr/>
          </p:nvSpPr>
          <p:spPr>
            <a:xfrm>
              <a:off x="5701140" y="3697379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7B78BBF-E5D0-BF44-A9E6-59B809D66A05}"/>
                </a:ext>
              </a:extLst>
            </p:cNvPr>
            <p:cNvSpPr/>
            <p:nvPr/>
          </p:nvSpPr>
          <p:spPr>
            <a:xfrm>
              <a:off x="1448794" y="3480000"/>
              <a:ext cx="762000" cy="28575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Arial"/>
                  <a:cs typeface="Arial"/>
                </a:rPr>
                <a:t>Hyper</a:t>
              </a:r>
            </a:p>
            <a:p>
              <a:pPr algn="ctr"/>
              <a:r>
                <a:rPr lang="en-US" sz="800" dirty="0">
                  <a:latin typeface="Arial"/>
                  <a:cs typeface="Arial"/>
                </a:rPr>
                <a:t>Kernel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2A0723A-AD15-C449-A72E-43E0916FF398}"/>
                </a:ext>
              </a:extLst>
            </p:cNvPr>
            <p:cNvSpPr/>
            <p:nvPr/>
          </p:nvSpPr>
          <p:spPr>
            <a:xfrm>
              <a:off x="2529745" y="3480000"/>
              <a:ext cx="762000" cy="28575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Arial"/>
                  <a:cs typeface="Arial"/>
                </a:rPr>
                <a:t>Hyper</a:t>
              </a:r>
            </a:p>
            <a:p>
              <a:pPr algn="ctr"/>
              <a:r>
                <a:rPr lang="en-US" sz="800" dirty="0">
                  <a:latin typeface="Arial"/>
                  <a:cs typeface="Arial"/>
                </a:rPr>
                <a:t>Kernel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7C5AF71-06B6-9E40-AA91-3053903E2F98}"/>
                </a:ext>
              </a:extLst>
            </p:cNvPr>
            <p:cNvSpPr/>
            <p:nvPr/>
          </p:nvSpPr>
          <p:spPr>
            <a:xfrm>
              <a:off x="3636445" y="3480000"/>
              <a:ext cx="762000" cy="28575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Arial"/>
                  <a:cs typeface="Arial"/>
                </a:rPr>
                <a:t>Hyper</a:t>
              </a:r>
            </a:p>
            <a:p>
              <a:pPr algn="ctr"/>
              <a:r>
                <a:rPr lang="en-US" sz="800" dirty="0">
                  <a:latin typeface="Arial"/>
                  <a:cs typeface="Arial"/>
                </a:rPr>
                <a:t>Kernel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D566C26-DFDB-3D4A-8B25-AFE63C488573}"/>
                </a:ext>
              </a:extLst>
            </p:cNvPr>
            <p:cNvCxnSpPr>
              <a:stCxn id="16" idx="3"/>
              <a:endCxn id="17" idx="1"/>
            </p:cNvCxnSpPr>
            <p:nvPr/>
          </p:nvCxnSpPr>
          <p:spPr>
            <a:xfrm>
              <a:off x="2210794" y="3622875"/>
              <a:ext cx="318951" cy="0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03D93D9-274A-9046-A490-967A07F44854}"/>
                </a:ext>
              </a:extLst>
            </p:cNvPr>
            <p:cNvCxnSpPr>
              <a:stCxn id="17" idx="3"/>
              <a:endCxn id="18" idx="1"/>
            </p:cNvCxnSpPr>
            <p:nvPr/>
          </p:nvCxnSpPr>
          <p:spPr>
            <a:xfrm>
              <a:off x="3291745" y="3622875"/>
              <a:ext cx="344700" cy="0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A2D8BF-D5A6-7A44-B478-687D69C73A9B}"/>
                </a:ext>
              </a:extLst>
            </p:cNvPr>
            <p:cNvSpPr/>
            <p:nvPr/>
          </p:nvSpPr>
          <p:spPr>
            <a:xfrm>
              <a:off x="4720083" y="3827028"/>
              <a:ext cx="762000" cy="285750"/>
            </a:xfrm>
            <a:prstGeom prst="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HW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175DB6A-2F3A-6240-8C66-6A5CCD305A39}"/>
                </a:ext>
              </a:extLst>
            </p:cNvPr>
            <p:cNvSpPr/>
            <p:nvPr/>
          </p:nvSpPr>
          <p:spPr>
            <a:xfrm>
              <a:off x="4721970" y="3482944"/>
              <a:ext cx="762000" cy="28575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Arial"/>
                  <a:cs typeface="Arial"/>
                </a:rPr>
                <a:t>Hyper</a:t>
              </a:r>
            </a:p>
            <a:p>
              <a:pPr algn="ctr"/>
              <a:r>
                <a:rPr lang="en-US" sz="800" dirty="0">
                  <a:latin typeface="Arial"/>
                  <a:cs typeface="Arial"/>
                </a:rPr>
                <a:t>Kernel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7AFF532-9241-1540-A444-08A7BD7610A9}"/>
                </a:ext>
              </a:extLst>
            </p:cNvPr>
            <p:cNvCxnSpPr>
              <a:stCxn id="18" idx="3"/>
              <a:endCxn id="22" idx="1"/>
            </p:cNvCxnSpPr>
            <p:nvPr/>
          </p:nvCxnSpPr>
          <p:spPr>
            <a:xfrm>
              <a:off x="4398445" y="3622875"/>
              <a:ext cx="323525" cy="2944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0E9CB2A-55EC-4D4E-9958-97E215C3E989}"/>
                </a:ext>
              </a:extLst>
            </p:cNvPr>
            <p:cNvSpPr/>
            <p:nvPr/>
          </p:nvSpPr>
          <p:spPr>
            <a:xfrm>
              <a:off x="6293763" y="3828065"/>
              <a:ext cx="762000" cy="285750"/>
            </a:xfrm>
            <a:prstGeom prst="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HW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EBA1C6D-ABFE-9543-A6C4-C2BCFE147517}"/>
                </a:ext>
              </a:extLst>
            </p:cNvPr>
            <p:cNvSpPr/>
            <p:nvPr/>
          </p:nvSpPr>
          <p:spPr>
            <a:xfrm>
              <a:off x="6295650" y="3483981"/>
              <a:ext cx="762000" cy="28575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Arial"/>
                  <a:cs typeface="Arial"/>
                </a:rPr>
                <a:t>Hyper</a:t>
              </a:r>
            </a:p>
            <a:p>
              <a:pPr algn="ctr"/>
              <a:r>
                <a:rPr lang="en-US" sz="800" dirty="0">
                  <a:latin typeface="Arial"/>
                  <a:cs typeface="Arial"/>
                </a:rPr>
                <a:t>Kernel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5C61F09-D83A-7247-9E09-EC829B9D66CF}"/>
                </a:ext>
              </a:extLst>
            </p:cNvPr>
            <p:cNvCxnSpPr>
              <a:stCxn id="22" idx="3"/>
              <a:endCxn id="25" idx="1"/>
            </p:cNvCxnSpPr>
            <p:nvPr/>
          </p:nvCxnSpPr>
          <p:spPr>
            <a:xfrm>
              <a:off x="5483970" y="3625819"/>
              <a:ext cx="811680" cy="1037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lbow Connector 26">
              <a:extLst>
                <a:ext uri="{FF2B5EF4-FFF2-40B4-BE49-F238E27FC236}">
                  <a16:creationId xmlns:a16="http://schemas.microsoft.com/office/drawing/2014/main" id="{4C4641BE-0165-A746-8EA2-8E61E565F003}"/>
                </a:ext>
              </a:extLst>
            </p:cNvPr>
            <p:cNvCxnSpPr>
              <a:stCxn id="8" idx="3"/>
              <a:endCxn id="11" idx="3"/>
            </p:cNvCxnSpPr>
            <p:nvPr/>
          </p:nvCxnSpPr>
          <p:spPr>
            <a:xfrm>
              <a:off x="7234490" y="2133423"/>
              <a:ext cx="12700" cy="1668009"/>
            </a:xfrm>
            <a:prstGeom prst="bentConnector3">
              <a:avLst>
                <a:gd name="adj1" fmla="val 180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F6C14E50-81FD-1C4A-BEFA-C51AA99E58DC}"/>
                </a:ext>
              </a:extLst>
            </p:cNvPr>
            <p:cNvCxnSpPr>
              <a:stCxn id="10" idx="3"/>
              <a:endCxn id="11" idx="3"/>
            </p:cNvCxnSpPr>
            <p:nvPr/>
          </p:nvCxnSpPr>
          <p:spPr>
            <a:xfrm>
              <a:off x="7234490" y="3240172"/>
              <a:ext cx="12700" cy="561260"/>
            </a:xfrm>
            <a:prstGeom prst="bentConnector3">
              <a:avLst>
                <a:gd name="adj1" fmla="val 180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4685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BD0D65-EBD6-B745-875E-E728442DE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20" y="1100945"/>
            <a:ext cx="5435020" cy="3642382"/>
          </a:xfrm>
        </p:spPr>
        <p:txBody>
          <a:bodyPr>
            <a:noAutofit/>
          </a:bodyPr>
          <a:lstStyle/>
          <a:p>
            <a:r>
              <a:rPr lang="en-US" sz="1600" dirty="0"/>
              <a:t>An application process sees </a:t>
            </a:r>
            <a:r>
              <a:rPr lang="en-US" sz="1600" i="1" dirty="0"/>
              <a:t>virtual memory, </a:t>
            </a:r>
            <a:r>
              <a:rPr lang="en-US" sz="1600" b="1" dirty="0"/>
              <a:t>NOT</a:t>
            </a:r>
            <a:r>
              <a:rPr lang="en-US" sz="1600" dirty="0"/>
              <a:t> physical memory.</a:t>
            </a:r>
          </a:p>
          <a:p>
            <a:r>
              <a:rPr lang="en-US" sz="1600" i="1" u="sng" dirty="0"/>
              <a:t>Real physical memory</a:t>
            </a:r>
            <a:r>
              <a:rPr lang="en-US" sz="1600" dirty="0"/>
              <a:t> (RPM) is packaged on memory chips, often on dual inline memory modules (DIMMs).  This is what you buy when you buy memory.</a:t>
            </a:r>
          </a:p>
          <a:p>
            <a:r>
              <a:rPr lang="en-US" sz="1600" dirty="0"/>
              <a:t>RPM DIMMS are installed on physical server motherboards.</a:t>
            </a:r>
          </a:p>
          <a:p>
            <a:r>
              <a:rPr lang="en-US" sz="1600" dirty="0"/>
              <a:t>Is this what the OS sees?  </a:t>
            </a:r>
            <a:r>
              <a:rPr lang="en-US" sz="1600" i="1" dirty="0"/>
              <a:t>Not necessarily.</a:t>
            </a:r>
          </a:p>
          <a:p>
            <a:r>
              <a:rPr lang="en-US" sz="1600" dirty="0"/>
              <a:t>The OS sees what the DVM want it to see, and the DVM  can tightly control this.  We call the memory that’s visible to the OS </a:t>
            </a:r>
            <a:r>
              <a:rPr lang="en-US" sz="1600" i="1" u="sng" dirty="0"/>
              <a:t>Guest Physical Memory </a:t>
            </a:r>
            <a:r>
              <a:rPr lang="en-US" sz="1600" i="1" dirty="0"/>
              <a:t>(GPM).</a:t>
            </a:r>
          </a:p>
          <a:p>
            <a:r>
              <a:rPr lang="en-US" sz="1600" dirty="0"/>
              <a:t>The DVM controls the mapping between GPM and RPM.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619CBA-2258-124E-B160-624FBDC55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Thanks For the Memories – but what exactly do we mean by </a:t>
            </a:r>
            <a:r>
              <a:rPr lang="en-US" i="1" dirty="0"/>
              <a:t>memory</a:t>
            </a:r>
            <a:r>
              <a:rPr lang="en-US" dirty="0"/>
              <a:t>?</a:t>
            </a:r>
          </a:p>
        </p:txBody>
      </p:sp>
      <p:pic>
        <p:nvPicPr>
          <p:cNvPr id="5" name="Picture 4" descr="A close-up of a computer chip&#10;&#10;Description automatically generated">
            <a:extLst>
              <a:ext uri="{FF2B5EF4-FFF2-40B4-BE49-F238E27FC236}">
                <a16:creationId xmlns:a16="http://schemas.microsoft.com/office/drawing/2014/main" id="{430FA50A-0577-264D-5189-60C772135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7869" y="1794294"/>
            <a:ext cx="3010849" cy="225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790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E967A-59FD-4821-5D7A-C89099032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36C280A-325D-1FB5-DEE2-83DAD5772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516" y="1285875"/>
            <a:ext cx="5150348" cy="3205947"/>
          </a:xfrm>
        </p:spPr>
        <p:txBody>
          <a:bodyPr>
            <a:noAutofit/>
          </a:bodyPr>
          <a:lstStyle/>
          <a:p>
            <a:r>
              <a:rPr lang="en-US" sz="2000" dirty="0"/>
              <a:t>Modern caches are hierarchical: L1, L2, L3. DVM technology effectively introduces a software-based L4.</a:t>
            </a:r>
          </a:p>
          <a:p>
            <a:r>
              <a:rPr lang="en-US" sz="2000" dirty="0"/>
              <a:t>All the memory on the motherboard is treated like any other cache (L4) except for one thing: the L4 cache is all the memory on the motherboards and is therefore HUGE, generally ~0.5TB - 2TB </a:t>
            </a:r>
            <a:r>
              <a:rPr lang="en-US" sz="2000" i="1" dirty="0"/>
              <a:t>per server times ~5 servers = ~10TB! It becomes a cache-only system.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FA7256-B57F-2438-4CC8-16B7D1209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DVM Becomes an </a:t>
            </a:r>
            <a:r>
              <a:rPr lang="en-US" i="1" dirty="0"/>
              <a:t>All-Cache Architecture</a:t>
            </a:r>
          </a:p>
        </p:txBody>
      </p:sp>
      <p:pic>
        <p:nvPicPr>
          <p:cNvPr id="9" name="Picture 8" descr="A diagram of a pyramid&#10;&#10;Description automatically generated">
            <a:extLst>
              <a:ext uri="{FF2B5EF4-FFF2-40B4-BE49-F238E27FC236}">
                <a16:creationId xmlns:a16="http://schemas.microsoft.com/office/drawing/2014/main" id="{7C6E6146-C94A-D64F-7997-9926FB322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7937" y="1602973"/>
            <a:ext cx="2869407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982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E967A-59FD-4821-5D7A-C89099032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36C280A-325D-1FB5-DEE2-83DAD5772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661" y="1651820"/>
            <a:ext cx="7498677" cy="240890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2200" dirty="0"/>
              <a:t>By setting up the page tables in advance, the OS handles </a:t>
            </a:r>
            <a:r>
              <a:rPr lang="en-US" sz="2200" i="1" u="sng" dirty="0"/>
              <a:t>the first level page table mapping </a:t>
            </a:r>
            <a:r>
              <a:rPr lang="en-US" sz="2200" dirty="0"/>
              <a:t>invisibly to the process as it does today</a:t>
            </a:r>
          </a:p>
          <a:p>
            <a: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2200" dirty="0"/>
              <a:t>By setting up the page tables in advance, the DVM handles </a:t>
            </a:r>
            <a:r>
              <a:rPr lang="en-US" sz="2200" i="1" u="sng" dirty="0"/>
              <a:t>the second level page table mapping </a:t>
            </a:r>
            <a:r>
              <a:rPr lang="en-US" sz="2200" dirty="0"/>
              <a:t>invisibly to the OS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FA7256-B57F-2438-4CC8-16B7D1209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Page Mapping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332944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E967A-59FD-4821-5D7A-C89099032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FA7256-B57F-2438-4CC8-16B7D1209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Multi-level Dynamic Address Translation</a:t>
            </a:r>
            <a:endParaRPr lang="en-US" i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1434889-7F2B-74D8-18BD-50ACFA79EA98}"/>
              </a:ext>
            </a:extLst>
          </p:cNvPr>
          <p:cNvGrpSpPr/>
          <p:nvPr/>
        </p:nvGrpSpPr>
        <p:grpSpPr>
          <a:xfrm>
            <a:off x="526387" y="1178130"/>
            <a:ext cx="2560320" cy="2583181"/>
            <a:chOff x="442290" y="1082040"/>
            <a:chExt cx="2560320" cy="258318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B586AE6-2B8A-8C21-D314-0B53052C7145}"/>
                </a:ext>
              </a:extLst>
            </p:cNvPr>
            <p:cNvSpPr/>
            <p:nvPr/>
          </p:nvSpPr>
          <p:spPr>
            <a:xfrm>
              <a:off x="442290" y="1082040"/>
              <a:ext cx="2560320" cy="31242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Process Virtual Address</a:t>
              </a:r>
            </a:p>
          </p:txBody>
        </p:sp>
        <p:sp>
          <p:nvSpPr>
            <p:cNvPr id="6" name="Down Arrow 5">
              <a:extLst>
                <a:ext uri="{FF2B5EF4-FFF2-40B4-BE49-F238E27FC236}">
                  <a16:creationId xmlns:a16="http://schemas.microsoft.com/office/drawing/2014/main" id="{DFB774E1-0244-0854-A58A-7D8003CA7948}"/>
                </a:ext>
              </a:extLst>
            </p:cNvPr>
            <p:cNvSpPr/>
            <p:nvPr/>
          </p:nvSpPr>
          <p:spPr>
            <a:xfrm>
              <a:off x="1124280" y="1653540"/>
              <a:ext cx="1196340" cy="1424940"/>
            </a:xfrm>
            <a:prstGeom prst="down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First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Level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Page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Table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429F166-7260-26B0-4DEF-2C50B19D55DE}"/>
                </a:ext>
              </a:extLst>
            </p:cNvPr>
            <p:cNvSpPr/>
            <p:nvPr/>
          </p:nvSpPr>
          <p:spPr>
            <a:xfrm>
              <a:off x="442290" y="3352801"/>
              <a:ext cx="2560320" cy="31242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Guest Physical Address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5D37DAD-0891-A56B-391E-FCDFB5F1C349}"/>
              </a:ext>
            </a:extLst>
          </p:cNvPr>
          <p:cNvGrpSpPr/>
          <p:nvPr/>
        </p:nvGrpSpPr>
        <p:grpSpPr>
          <a:xfrm>
            <a:off x="6046546" y="1192046"/>
            <a:ext cx="2587870" cy="2569265"/>
            <a:chOff x="2422183" y="1192046"/>
            <a:chExt cx="2587870" cy="256926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DDB0F0E-02BD-E253-B660-7914D714E3DF}"/>
                </a:ext>
              </a:extLst>
            </p:cNvPr>
            <p:cNvGrpSpPr/>
            <p:nvPr/>
          </p:nvGrpSpPr>
          <p:grpSpPr>
            <a:xfrm>
              <a:off x="2422183" y="1192046"/>
              <a:ext cx="2587870" cy="2569265"/>
              <a:chOff x="419100" y="1072175"/>
              <a:chExt cx="2587870" cy="2577805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19E3CA7-160A-B381-B43D-843B5EFB348F}"/>
                  </a:ext>
                </a:extLst>
              </p:cNvPr>
              <p:cNvSpPr/>
              <p:nvPr/>
            </p:nvSpPr>
            <p:spPr>
              <a:xfrm>
                <a:off x="419100" y="1072175"/>
                <a:ext cx="2560320" cy="31242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Guest Physical Address</a:t>
                </a:r>
              </a:p>
            </p:txBody>
          </p:sp>
          <p:sp>
            <p:nvSpPr>
              <p:cNvPr id="12" name="Down Arrow 11">
                <a:extLst>
                  <a:ext uri="{FF2B5EF4-FFF2-40B4-BE49-F238E27FC236}">
                    <a16:creationId xmlns:a16="http://schemas.microsoft.com/office/drawing/2014/main" id="{94D6EE1F-D4B7-A8A3-9AA7-4E50CCECD24B}"/>
                  </a:ext>
                </a:extLst>
              </p:cNvPr>
              <p:cNvSpPr/>
              <p:nvPr/>
            </p:nvSpPr>
            <p:spPr>
              <a:xfrm>
                <a:off x="1101090" y="1653540"/>
                <a:ext cx="1196340" cy="1424940"/>
              </a:xfrm>
              <a:prstGeom prst="downArrow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75BA031-B91D-907F-3BC1-14263D64F52A}"/>
                  </a:ext>
                </a:extLst>
              </p:cNvPr>
              <p:cNvSpPr/>
              <p:nvPr/>
            </p:nvSpPr>
            <p:spPr>
              <a:xfrm>
                <a:off x="446650" y="3337560"/>
                <a:ext cx="2560320" cy="31242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Real Physical Address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3330A24-BF0B-CB67-F2D2-B29E02821CD6}"/>
                </a:ext>
              </a:extLst>
            </p:cNvPr>
            <p:cNvSpPr txBox="1"/>
            <p:nvPr/>
          </p:nvSpPr>
          <p:spPr>
            <a:xfrm>
              <a:off x="3363695" y="1837942"/>
              <a:ext cx="704846" cy="8194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Second</a:t>
              </a:r>
              <a:endParaRPr lang="en-US" sz="12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Level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Page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Table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618DE0-BD39-B34A-7C2A-A7914E29A1B3}"/>
              </a:ext>
            </a:extLst>
          </p:cNvPr>
          <p:cNvGrpSpPr/>
          <p:nvPr/>
        </p:nvGrpSpPr>
        <p:grpSpPr>
          <a:xfrm rot="19488555">
            <a:off x="2872390" y="2269353"/>
            <a:ext cx="3416023" cy="522025"/>
            <a:chOff x="2808514" y="2416741"/>
            <a:chExt cx="4026773" cy="522025"/>
          </a:xfrm>
        </p:grpSpPr>
        <p:sp>
          <p:nvSpPr>
            <p:cNvPr id="20" name="Up Arrow 19">
              <a:extLst>
                <a:ext uri="{FF2B5EF4-FFF2-40B4-BE49-F238E27FC236}">
                  <a16:creationId xmlns:a16="http://schemas.microsoft.com/office/drawing/2014/main" id="{70B6F77C-D88D-5FAE-2B91-AD0E62C9446B}"/>
                </a:ext>
              </a:extLst>
            </p:cNvPr>
            <p:cNvSpPr/>
            <p:nvPr/>
          </p:nvSpPr>
          <p:spPr>
            <a:xfrm rot="5400000">
              <a:off x="4560888" y="664367"/>
              <a:ext cx="522025" cy="4026773"/>
            </a:xfrm>
            <a:prstGeom prst="up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C2DBDCA-5EE2-9911-6FC0-B0DE763E9DF0}"/>
                </a:ext>
              </a:extLst>
            </p:cNvPr>
            <p:cNvSpPr txBox="1"/>
            <p:nvPr/>
          </p:nvSpPr>
          <p:spPr>
            <a:xfrm>
              <a:off x="4238421" y="2527712"/>
              <a:ext cx="937052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Then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F32BC8C-9DAB-B41B-5081-46D6619005F2}"/>
              </a:ext>
            </a:extLst>
          </p:cNvPr>
          <p:cNvSpPr txBox="1"/>
          <p:nvPr/>
        </p:nvSpPr>
        <p:spPr>
          <a:xfrm>
            <a:off x="457200" y="3972236"/>
            <a:ext cx="822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Therefore, page address mapping is handled by using two levels of dynamic address translation supported in most modern microprocessors.  A process’s VM maps to GPM, which in turn maps to RPM </a:t>
            </a:r>
            <a:r>
              <a:rPr lang="en-US" sz="1400" i="1" u="sng" dirty="0">
                <a:solidFill>
                  <a:schemeClr val="bg1"/>
                </a:solidFill>
              </a:rPr>
              <a:t>at hardware speed.</a:t>
            </a:r>
          </a:p>
        </p:txBody>
      </p:sp>
    </p:spTree>
    <p:extLst>
      <p:ext uri="{BB962C8B-B14F-4D97-AF65-F5344CB8AC3E}">
        <p14:creationId xmlns:p14="http://schemas.microsoft.com/office/powerpoint/2010/main" val="34593172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424190" y="1123950"/>
            <a:ext cx="4419600" cy="2362637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solidFill>
              <a:schemeClr val="tx2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Left Brace 228"/>
          <p:cNvSpPr/>
          <p:nvPr/>
        </p:nvSpPr>
        <p:spPr>
          <a:xfrm>
            <a:off x="1405088" y="1611534"/>
            <a:ext cx="209763" cy="2148461"/>
          </a:xfrm>
          <a:prstGeom prst="leftBrace">
            <a:avLst>
              <a:gd name="adj1" fmla="val 65000"/>
              <a:gd name="adj2" fmla="val 50000"/>
            </a:avLst>
          </a:prstGeom>
          <a:ln w="19050" cap="flat">
            <a:solidFill>
              <a:schemeClr val="bg1"/>
            </a:solidFill>
            <a:miter lim="800000"/>
            <a:headEnd type="none"/>
          </a:ln>
          <a:scene3d>
            <a:camera prst="isometricOffAxis1Top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TextBox 230"/>
          <p:cNvSpPr txBox="1"/>
          <p:nvPr/>
        </p:nvSpPr>
        <p:spPr>
          <a:xfrm>
            <a:off x="204205" y="2505303"/>
            <a:ext cx="1344393" cy="584775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Virtual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Resources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04FC0C-F796-C848-AFFB-AE38A13C5249}"/>
              </a:ext>
            </a:extLst>
          </p:cNvPr>
          <p:cNvGrpSpPr/>
          <p:nvPr/>
        </p:nvGrpSpPr>
        <p:grpSpPr>
          <a:xfrm>
            <a:off x="268068" y="1226067"/>
            <a:ext cx="5720173" cy="2043122"/>
            <a:chOff x="268068" y="1226067"/>
            <a:chExt cx="5720173" cy="2043122"/>
          </a:xfrm>
        </p:grpSpPr>
        <p:sp>
          <p:nvSpPr>
            <p:cNvPr id="71" name="Parallelogram 70">
              <a:extLst>
                <a:ext uri="{FF2B5EF4-FFF2-40B4-BE49-F238E27FC236}">
                  <a16:creationId xmlns:a16="http://schemas.microsoft.com/office/drawing/2014/main" id="{774FF1D5-EDC2-D243-9079-C9F6709B11BD}"/>
                </a:ext>
              </a:extLst>
            </p:cNvPr>
            <p:cNvSpPr/>
            <p:nvPr/>
          </p:nvSpPr>
          <p:spPr>
            <a:xfrm rot="4588266">
              <a:off x="2122644" y="-596409"/>
              <a:ext cx="2043122" cy="5688073"/>
            </a:xfrm>
            <a:prstGeom prst="parallelogram">
              <a:avLst>
                <a:gd name="adj" fmla="val 25871"/>
              </a:avLst>
            </a:prstGeom>
            <a:noFill/>
            <a:ln w="3175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48B179-1BC7-6E41-9C11-17E09F1043D6}"/>
                </a:ext>
              </a:extLst>
            </p:cNvPr>
            <p:cNvSpPr txBox="1"/>
            <p:nvPr/>
          </p:nvSpPr>
          <p:spPr>
            <a:xfrm rot="21048441">
              <a:off x="268068" y="1499925"/>
              <a:ext cx="93510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Guest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7DFAE78-77DC-7246-990D-72F203D3D8FA}"/>
              </a:ext>
            </a:extLst>
          </p:cNvPr>
          <p:cNvGrpSpPr/>
          <p:nvPr/>
        </p:nvGrpSpPr>
        <p:grpSpPr>
          <a:xfrm>
            <a:off x="792538" y="2845746"/>
            <a:ext cx="5560235" cy="1885220"/>
            <a:chOff x="792538" y="2845746"/>
            <a:chExt cx="5560235" cy="1885220"/>
          </a:xfrm>
        </p:grpSpPr>
        <p:sp>
          <p:nvSpPr>
            <p:cNvPr id="72" name="Parallelogram 71">
              <a:extLst>
                <a:ext uri="{FF2B5EF4-FFF2-40B4-BE49-F238E27FC236}">
                  <a16:creationId xmlns:a16="http://schemas.microsoft.com/office/drawing/2014/main" id="{796EEB42-ED3C-F041-8828-433A6D20730F}"/>
                </a:ext>
              </a:extLst>
            </p:cNvPr>
            <p:cNvSpPr/>
            <p:nvPr/>
          </p:nvSpPr>
          <p:spPr>
            <a:xfrm rot="4608486">
              <a:off x="2630046" y="1008238"/>
              <a:ext cx="1885220" cy="5560235"/>
            </a:xfrm>
            <a:prstGeom prst="parallelogram">
              <a:avLst>
                <a:gd name="adj" fmla="val 25871"/>
              </a:avLst>
            </a:prstGeom>
            <a:noFill/>
            <a:ln w="3175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8F2B1CE-3A96-BD49-A0DC-8B9A8F7E9C11}"/>
                </a:ext>
              </a:extLst>
            </p:cNvPr>
            <p:cNvSpPr txBox="1"/>
            <p:nvPr/>
          </p:nvSpPr>
          <p:spPr>
            <a:xfrm rot="21048441">
              <a:off x="5056055" y="4143082"/>
              <a:ext cx="91408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Host</a:t>
              </a:r>
            </a:p>
          </p:txBody>
        </p:sp>
      </p:grpSp>
      <p:sp>
        <p:nvSpPr>
          <p:cNvPr id="244" name="Rectangle 243"/>
          <p:cNvSpPr/>
          <p:nvPr/>
        </p:nvSpPr>
        <p:spPr>
          <a:xfrm>
            <a:off x="560754" y="1532276"/>
            <a:ext cx="441960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venir Book" charset="0"/>
                <a:ea typeface="Avenir Book" charset="0"/>
                <a:cs typeface="Avenir Book" charset="0"/>
              </a:rPr>
              <a:t>Application Software</a:t>
            </a:r>
          </a:p>
        </p:txBody>
      </p:sp>
      <p:sp>
        <p:nvSpPr>
          <p:cNvPr id="245" name="Rectangle 244"/>
          <p:cNvSpPr/>
          <p:nvPr/>
        </p:nvSpPr>
        <p:spPr>
          <a:xfrm>
            <a:off x="786739" y="1677730"/>
            <a:ext cx="441960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venir Book" charset="0"/>
                <a:ea typeface="Avenir Book" charset="0"/>
                <a:cs typeface="Avenir Book" charset="0"/>
              </a:rPr>
              <a:t>Operating System</a:t>
            </a:r>
          </a:p>
        </p:txBody>
      </p:sp>
      <p:sp>
        <p:nvSpPr>
          <p:cNvPr id="241" name="Rectangle 240"/>
          <p:cNvSpPr/>
          <p:nvPr/>
        </p:nvSpPr>
        <p:spPr>
          <a:xfrm>
            <a:off x="583646" y="1538910"/>
            <a:ext cx="441960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venir Book" charset="0"/>
                <a:ea typeface="Avenir Book" charset="0"/>
                <a:cs typeface="Avenir Book" charset="0"/>
              </a:rPr>
              <a:t>Application Software</a:t>
            </a:r>
          </a:p>
        </p:txBody>
      </p:sp>
      <p:sp>
        <p:nvSpPr>
          <p:cNvPr id="242" name="Rectangle 241"/>
          <p:cNvSpPr/>
          <p:nvPr/>
        </p:nvSpPr>
        <p:spPr>
          <a:xfrm>
            <a:off x="809631" y="1684364"/>
            <a:ext cx="441960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venir Book" charset="0"/>
                <a:ea typeface="Avenir Book" charset="0"/>
                <a:cs typeface="Avenir Book" charset="0"/>
              </a:rPr>
              <a:t>Operating System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9909" y="87349"/>
            <a:ext cx="1846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Rethinking DRAM from the SW Point of View</a:t>
            </a:r>
          </a:p>
        </p:txBody>
      </p:sp>
      <p:sp>
        <p:nvSpPr>
          <p:cNvPr id="246" name="Rectangle 245"/>
          <p:cNvSpPr/>
          <p:nvPr/>
        </p:nvSpPr>
        <p:spPr>
          <a:xfrm>
            <a:off x="5237856" y="3569609"/>
            <a:ext cx="93831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>
                <a:latin typeface="Avenir Book" charset="0"/>
                <a:ea typeface="Avenir Book" charset="0"/>
                <a:cs typeface="Avenir Book" charset="0"/>
              </a:rPr>
              <a:t>HyperKernel</a:t>
            </a:r>
          </a:p>
        </p:txBody>
      </p:sp>
      <p:sp>
        <p:nvSpPr>
          <p:cNvPr id="247" name="Rectangle 246"/>
          <p:cNvSpPr/>
          <p:nvPr/>
        </p:nvSpPr>
        <p:spPr>
          <a:xfrm>
            <a:off x="4310637" y="3714531"/>
            <a:ext cx="93831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>
                <a:latin typeface="Avenir Book" charset="0"/>
                <a:ea typeface="Avenir Book" charset="0"/>
                <a:cs typeface="Avenir Book" charset="0"/>
              </a:rPr>
              <a:t>HyperKernel</a:t>
            </a:r>
          </a:p>
        </p:txBody>
      </p:sp>
      <p:sp>
        <p:nvSpPr>
          <p:cNvPr id="248" name="Rectangle 247"/>
          <p:cNvSpPr/>
          <p:nvPr/>
        </p:nvSpPr>
        <p:spPr>
          <a:xfrm>
            <a:off x="3366374" y="3866824"/>
            <a:ext cx="93831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>
                <a:latin typeface="Avenir Book" charset="0"/>
                <a:ea typeface="Avenir Book" charset="0"/>
                <a:cs typeface="Avenir Book" charset="0"/>
              </a:rPr>
              <a:t>HyperKernel</a:t>
            </a:r>
          </a:p>
        </p:txBody>
      </p:sp>
      <p:sp>
        <p:nvSpPr>
          <p:cNvPr id="249" name="Rectangle 248"/>
          <p:cNvSpPr/>
          <p:nvPr/>
        </p:nvSpPr>
        <p:spPr>
          <a:xfrm>
            <a:off x="2420130" y="4010371"/>
            <a:ext cx="93831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>
                <a:latin typeface="Avenir Book" charset="0"/>
                <a:ea typeface="Avenir Book" charset="0"/>
                <a:cs typeface="Avenir Book" charset="0"/>
              </a:rPr>
              <a:t>HyperKernel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F6AFAD-8963-A545-85FA-CD41DE839F15}"/>
              </a:ext>
            </a:extLst>
          </p:cNvPr>
          <p:cNvSpPr txBox="1"/>
          <p:nvPr/>
        </p:nvSpPr>
        <p:spPr>
          <a:xfrm>
            <a:off x="6403835" y="920253"/>
            <a:ext cx="279292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Where is the DRAM? Answer: It depends on your point of view: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From the host point of view (i.e. HW), the physical motherboard.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From the guest point of view (i.e. OS), it’s also on a motherboard, </a:t>
            </a:r>
            <a:r>
              <a:rPr lang="en-US" sz="1400" i="1" dirty="0">
                <a:solidFill>
                  <a:schemeClr val="bg1"/>
                </a:solidFill>
              </a:rPr>
              <a:t>but that motherboard is virtual.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From the guest point of view, “physical” DRAM is actually a  cache of host memory.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In other words, guest DRAM is a cache. It’s an </a:t>
            </a:r>
            <a:r>
              <a:rPr lang="en-US" sz="1400" i="1" dirty="0">
                <a:solidFill>
                  <a:schemeClr val="bg1"/>
                </a:solidFill>
              </a:rPr>
              <a:t>all-cache design.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AC99A44-3722-0948-92D3-576EB4372AAB}"/>
              </a:ext>
            </a:extLst>
          </p:cNvPr>
          <p:cNvGrpSpPr/>
          <p:nvPr/>
        </p:nvGrpSpPr>
        <p:grpSpPr>
          <a:xfrm>
            <a:off x="1743707" y="4151635"/>
            <a:ext cx="4632193" cy="248802"/>
            <a:chOff x="1720481" y="4106541"/>
            <a:chExt cx="4632193" cy="248802"/>
          </a:xfrm>
        </p:grpSpPr>
        <p:sp>
          <p:nvSpPr>
            <p:cNvPr id="73" name="Left-Right Arrow 72">
              <a:extLst>
                <a:ext uri="{FF2B5EF4-FFF2-40B4-BE49-F238E27FC236}">
                  <a16:creationId xmlns:a16="http://schemas.microsoft.com/office/drawing/2014/main" id="{B87ABD8C-9B24-0C46-A408-5C9C51876AB7}"/>
                </a:ext>
              </a:extLst>
            </p:cNvPr>
            <p:cNvSpPr/>
            <p:nvPr/>
          </p:nvSpPr>
          <p:spPr>
            <a:xfrm rot="21054321">
              <a:off x="1720481" y="4128848"/>
              <a:ext cx="4632193" cy="226495"/>
            </a:xfrm>
            <a:prstGeom prst="left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FFFF00"/>
                </a:highlight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21DC600-A3EC-A94E-BD62-26D519CD27B6}"/>
                </a:ext>
              </a:extLst>
            </p:cNvPr>
            <p:cNvSpPr txBox="1"/>
            <p:nvPr/>
          </p:nvSpPr>
          <p:spPr>
            <a:xfrm rot="21066084">
              <a:off x="3128285" y="4106541"/>
              <a:ext cx="19351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Dedicated private interconnect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23709" y="2183673"/>
            <a:ext cx="5114869" cy="2859375"/>
            <a:chOff x="671682" y="1878873"/>
            <a:chExt cx="5114869" cy="2859375"/>
          </a:xfrm>
        </p:grpSpPr>
        <p:grpSp>
          <p:nvGrpSpPr>
            <p:cNvPr id="35" name="Group 34"/>
            <p:cNvGrpSpPr/>
            <p:nvPr/>
          </p:nvGrpSpPr>
          <p:grpSpPr>
            <a:xfrm>
              <a:off x="1699569" y="1878873"/>
              <a:ext cx="4086982" cy="2837611"/>
              <a:chOff x="1501189" y="1878873"/>
              <a:chExt cx="4086982" cy="2837611"/>
            </a:xfrm>
          </p:grpSpPr>
          <p:sp>
            <p:nvSpPr>
              <p:cNvPr id="200" name="Rectangle 199"/>
              <p:cNvSpPr/>
              <p:nvPr/>
            </p:nvSpPr>
            <p:spPr>
              <a:xfrm>
                <a:off x="4440332" y="1878873"/>
                <a:ext cx="942851" cy="239911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2"/>
                </a:solidFill>
              </a:ln>
              <a:scene3d>
                <a:camera prst="isometricOffAxis1Top"/>
                <a:lightRig rig="threePt" dir="t"/>
              </a:scene3d>
              <a:sp3d extrusionH="635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Rectangle 198"/>
              <p:cNvSpPr/>
              <p:nvPr/>
            </p:nvSpPr>
            <p:spPr>
              <a:xfrm>
                <a:off x="3505953" y="2025507"/>
                <a:ext cx="942851" cy="239911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2"/>
                </a:solidFill>
              </a:ln>
              <a:scene3d>
                <a:camera prst="isometricOffAxis1Top"/>
                <a:lightRig rig="threePt" dir="t"/>
              </a:scene3d>
              <a:sp3d extrusionH="635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Rectangle 197"/>
              <p:cNvSpPr/>
              <p:nvPr/>
            </p:nvSpPr>
            <p:spPr>
              <a:xfrm>
                <a:off x="2565794" y="2177080"/>
                <a:ext cx="942851" cy="239911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2"/>
                </a:solidFill>
              </a:ln>
              <a:scene3d>
                <a:camera prst="isometricOffAxis1Top"/>
                <a:lightRig rig="threePt" dir="t"/>
              </a:scene3d>
              <a:sp3d extrusionH="635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Rectangle 196"/>
              <p:cNvSpPr/>
              <p:nvPr/>
            </p:nvSpPr>
            <p:spPr>
              <a:xfrm>
                <a:off x="1621531" y="2317368"/>
                <a:ext cx="942851" cy="239911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2"/>
                </a:solidFill>
              </a:ln>
              <a:scene3d>
                <a:camera prst="isometricOffAxis1Top"/>
                <a:lightRig rig="threePt" dir="t"/>
              </a:scene3d>
              <a:sp3d extrusionH="635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4" name="Group 33"/>
              <p:cNvGrpSpPr/>
              <p:nvPr/>
            </p:nvGrpSpPr>
            <p:grpSpPr>
              <a:xfrm>
                <a:off x="1501189" y="2645401"/>
                <a:ext cx="4086982" cy="1194585"/>
                <a:chOff x="1501189" y="2645401"/>
                <a:chExt cx="4086982" cy="1194585"/>
              </a:xfrm>
            </p:grpSpPr>
            <p:grpSp>
              <p:nvGrpSpPr>
                <p:cNvPr id="32" name="Group 31"/>
                <p:cNvGrpSpPr/>
                <p:nvPr/>
              </p:nvGrpSpPr>
              <p:grpSpPr>
                <a:xfrm>
                  <a:off x="1501189" y="3078431"/>
                  <a:ext cx="1289178" cy="761555"/>
                  <a:chOff x="1931829" y="3115952"/>
                  <a:chExt cx="1289178" cy="761555"/>
                </a:xfrm>
              </p:grpSpPr>
              <p:sp>
                <p:nvSpPr>
                  <p:cNvPr id="138" name="Rounded Rectangle 137"/>
                  <p:cNvSpPr/>
                  <p:nvPr/>
                </p:nvSpPr>
                <p:spPr>
                  <a:xfrm>
                    <a:off x="1931829" y="3115952"/>
                    <a:ext cx="685800" cy="381806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isometricOffAxis1Top"/>
                    <a:lightRig rig="threePt" dir="t"/>
                  </a:scene3d>
                  <a:sp3d extrusionH="25400" contourW="12700">
                    <a:bevelT w="57150" h="38100"/>
                    <a:extrusionClr>
                      <a:schemeClr val="tx2"/>
                    </a:extrusionClr>
                    <a:contourClr>
                      <a:schemeClr val="tx2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latin typeface="Avenir Book" charset="0"/>
                        <a:ea typeface="Avenir Book" charset="0"/>
                        <a:cs typeface="Avenir Book" charset="0"/>
                      </a:rPr>
                      <a:t>CPU</a:t>
                    </a:r>
                  </a:p>
                </p:txBody>
              </p:sp>
              <p:sp>
                <p:nvSpPr>
                  <p:cNvPr id="154" name="Rounded Rectangle 153"/>
                  <p:cNvSpPr/>
                  <p:nvPr/>
                </p:nvSpPr>
                <p:spPr>
                  <a:xfrm>
                    <a:off x="2265837" y="3331885"/>
                    <a:ext cx="685800" cy="381806"/>
                  </a:xfrm>
                  <a:prstGeom prst="round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isometricOffAxis1Top"/>
                    <a:lightRig rig="threePt" dir="t"/>
                  </a:scene3d>
                  <a:sp3d extrusionH="25400" contourW="12700">
                    <a:bevelT w="57150" h="38100"/>
                    <a:extrusionClr>
                      <a:srgbClr val="C00000"/>
                    </a:extrusionClr>
                    <a:contourClr>
                      <a:srgbClr val="C00000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>
                        <a:latin typeface="Avenir Book" charset="0"/>
                        <a:ea typeface="Avenir Book" charset="0"/>
                        <a:cs typeface="Avenir Book" charset="0"/>
                      </a:rPr>
                      <a:t>RAM</a:t>
                    </a:r>
                  </a:p>
                </p:txBody>
              </p:sp>
              <p:sp>
                <p:nvSpPr>
                  <p:cNvPr id="158" name="Rounded Rectangle 157"/>
                  <p:cNvSpPr/>
                  <p:nvPr/>
                </p:nvSpPr>
                <p:spPr>
                  <a:xfrm>
                    <a:off x="2535207" y="3495701"/>
                    <a:ext cx="685800" cy="381806"/>
                  </a:xfrm>
                  <a:prstGeom prst="round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isometricOffAxis1Top"/>
                    <a:lightRig rig="threePt" dir="t"/>
                  </a:scene3d>
                  <a:sp3d extrusionH="25400" contourW="12700">
                    <a:bevelT w="57150" h="38100"/>
                    <a:extrusionClr>
                      <a:srgbClr val="C00000"/>
                    </a:extrusionClr>
                    <a:contourClr>
                      <a:srgbClr val="C00000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>
                        <a:latin typeface="Avenir Book" charset="0"/>
                        <a:ea typeface="Avenir Book" charset="0"/>
                        <a:cs typeface="Avenir Book" charset="0"/>
                      </a:rPr>
                      <a:t>RAM</a:t>
                    </a:r>
                  </a:p>
                </p:txBody>
              </p:sp>
            </p:grpSp>
            <p:grpSp>
              <p:nvGrpSpPr>
                <p:cNvPr id="202" name="Group 201"/>
                <p:cNvGrpSpPr/>
                <p:nvPr/>
              </p:nvGrpSpPr>
              <p:grpSpPr>
                <a:xfrm>
                  <a:off x="2424836" y="2948620"/>
                  <a:ext cx="1289178" cy="761555"/>
                  <a:chOff x="1858157" y="3131071"/>
                  <a:chExt cx="1289178" cy="761555"/>
                </a:xfrm>
              </p:grpSpPr>
              <p:sp>
                <p:nvSpPr>
                  <p:cNvPr id="203" name="Rounded Rectangle 202"/>
                  <p:cNvSpPr/>
                  <p:nvPr/>
                </p:nvSpPr>
                <p:spPr>
                  <a:xfrm>
                    <a:off x="1858157" y="3131071"/>
                    <a:ext cx="685800" cy="381806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isometricOffAxis1Top"/>
                    <a:lightRig rig="threePt" dir="t"/>
                  </a:scene3d>
                  <a:sp3d extrusionH="25400" contourW="12700">
                    <a:bevelT w="57150" h="38100"/>
                    <a:extrusionClr>
                      <a:schemeClr val="tx2"/>
                    </a:extrusionClr>
                    <a:contourClr>
                      <a:schemeClr val="tx2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>
                        <a:latin typeface="Avenir Book" charset="0"/>
                        <a:ea typeface="Avenir Book" charset="0"/>
                        <a:cs typeface="Avenir Book" charset="0"/>
                      </a:rPr>
                      <a:t>CPU</a:t>
                    </a:r>
                  </a:p>
                </p:txBody>
              </p:sp>
              <p:sp>
                <p:nvSpPr>
                  <p:cNvPr id="208" name="Rounded Rectangle 207"/>
                  <p:cNvSpPr/>
                  <p:nvPr/>
                </p:nvSpPr>
                <p:spPr>
                  <a:xfrm>
                    <a:off x="2192165" y="3347004"/>
                    <a:ext cx="685800" cy="381806"/>
                  </a:xfrm>
                  <a:prstGeom prst="round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isometricOffAxis1Top"/>
                    <a:lightRig rig="threePt" dir="t"/>
                  </a:scene3d>
                  <a:sp3d extrusionH="25400" contourW="12700">
                    <a:bevelT w="57150" h="38100"/>
                    <a:extrusionClr>
                      <a:srgbClr val="C00000"/>
                    </a:extrusionClr>
                    <a:contourClr>
                      <a:srgbClr val="C00000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>
                        <a:latin typeface="Avenir Book" charset="0"/>
                        <a:ea typeface="Avenir Book" charset="0"/>
                        <a:cs typeface="Avenir Book" charset="0"/>
                      </a:rPr>
                      <a:t>RAM</a:t>
                    </a:r>
                  </a:p>
                </p:txBody>
              </p:sp>
              <p:sp>
                <p:nvSpPr>
                  <p:cNvPr id="210" name="Rounded Rectangle 209"/>
                  <p:cNvSpPr/>
                  <p:nvPr/>
                </p:nvSpPr>
                <p:spPr>
                  <a:xfrm>
                    <a:off x="2461535" y="3510820"/>
                    <a:ext cx="685800" cy="381806"/>
                  </a:xfrm>
                  <a:prstGeom prst="round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isometricOffAxis1Top"/>
                    <a:lightRig rig="threePt" dir="t"/>
                  </a:scene3d>
                  <a:sp3d extrusionH="25400" contourW="12700">
                    <a:bevelT w="57150" h="38100"/>
                    <a:extrusionClr>
                      <a:srgbClr val="C00000"/>
                    </a:extrusionClr>
                    <a:contourClr>
                      <a:srgbClr val="C00000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>
                        <a:latin typeface="Avenir Book" charset="0"/>
                        <a:ea typeface="Avenir Book" charset="0"/>
                        <a:cs typeface="Avenir Book" charset="0"/>
                      </a:rPr>
                      <a:t>RAM</a:t>
                    </a:r>
                  </a:p>
                </p:txBody>
              </p:sp>
            </p:grpSp>
            <p:grpSp>
              <p:nvGrpSpPr>
                <p:cNvPr id="211" name="Group 210"/>
                <p:cNvGrpSpPr/>
                <p:nvPr/>
              </p:nvGrpSpPr>
              <p:grpSpPr>
                <a:xfrm>
                  <a:off x="3367155" y="2786409"/>
                  <a:ext cx="1289178" cy="761555"/>
                  <a:chOff x="1759404" y="3134257"/>
                  <a:chExt cx="1289178" cy="761555"/>
                </a:xfrm>
              </p:grpSpPr>
              <p:sp>
                <p:nvSpPr>
                  <p:cNvPr id="212" name="Rounded Rectangle 211"/>
                  <p:cNvSpPr/>
                  <p:nvPr/>
                </p:nvSpPr>
                <p:spPr>
                  <a:xfrm>
                    <a:off x="1759404" y="3134257"/>
                    <a:ext cx="685800" cy="381806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isometricOffAxis1Top"/>
                    <a:lightRig rig="threePt" dir="t"/>
                  </a:scene3d>
                  <a:sp3d extrusionH="25400" contourW="12700">
                    <a:bevelT w="57150" h="38100"/>
                    <a:extrusionClr>
                      <a:schemeClr val="tx2"/>
                    </a:extrusionClr>
                    <a:contourClr>
                      <a:schemeClr val="tx2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>
                        <a:latin typeface="Avenir Book" charset="0"/>
                        <a:ea typeface="Avenir Book" charset="0"/>
                        <a:cs typeface="Avenir Book" charset="0"/>
                      </a:rPr>
                      <a:t>CPU</a:t>
                    </a:r>
                  </a:p>
                </p:txBody>
              </p:sp>
              <p:sp>
                <p:nvSpPr>
                  <p:cNvPr id="213" name="Rounded Rectangle 212"/>
                  <p:cNvSpPr/>
                  <p:nvPr/>
                </p:nvSpPr>
                <p:spPr>
                  <a:xfrm>
                    <a:off x="2093412" y="3350190"/>
                    <a:ext cx="685800" cy="381806"/>
                  </a:xfrm>
                  <a:prstGeom prst="round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isometricOffAxis1Top"/>
                    <a:lightRig rig="threePt" dir="t"/>
                  </a:scene3d>
                  <a:sp3d extrusionH="25400" contourW="12700">
                    <a:bevelT w="57150" h="38100"/>
                    <a:extrusionClr>
                      <a:srgbClr val="C00000"/>
                    </a:extrusionClr>
                    <a:contourClr>
                      <a:srgbClr val="C00000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>
                        <a:latin typeface="Avenir Book" charset="0"/>
                        <a:ea typeface="Avenir Book" charset="0"/>
                        <a:cs typeface="Avenir Book" charset="0"/>
                      </a:rPr>
                      <a:t>RAM</a:t>
                    </a:r>
                  </a:p>
                </p:txBody>
              </p:sp>
              <p:sp>
                <p:nvSpPr>
                  <p:cNvPr id="215" name="Rounded Rectangle 214"/>
                  <p:cNvSpPr/>
                  <p:nvPr/>
                </p:nvSpPr>
                <p:spPr>
                  <a:xfrm>
                    <a:off x="2362782" y="3514006"/>
                    <a:ext cx="685800" cy="381806"/>
                  </a:xfrm>
                  <a:prstGeom prst="round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isometricOffAxis1Top"/>
                    <a:lightRig rig="threePt" dir="t"/>
                  </a:scene3d>
                  <a:sp3d extrusionH="25400" contourW="12700">
                    <a:bevelT w="57150" h="38100"/>
                    <a:extrusionClr>
                      <a:srgbClr val="C00000"/>
                    </a:extrusionClr>
                    <a:contourClr>
                      <a:srgbClr val="C00000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>
                        <a:latin typeface="Avenir Book" charset="0"/>
                        <a:ea typeface="Avenir Book" charset="0"/>
                        <a:cs typeface="Avenir Book" charset="0"/>
                      </a:rPr>
                      <a:t>RAM</a:t>
                    </a:r>
                  </a:p>
                </p:txBody>
              </p:sp>
            </p:grpSp>
            <p:grpSp>
              <p:nvGrpSpPr>
                <p:cNvPr id="216" name="Group 215"/>
                <p:cNvGrpSpPr/>
                <p:nvPr/>
              </p:nvGrpSpPr>
              <p:grpSpPr>
                <a:xfrm>
                  <a:off x="4298993" y="2645401"/>
                  <a:ext cx="1289178" cy="761555"/>
                  <a:chOff x="1656290" y="3149098"/>
                  <a:chExt cx="1289178" cy="761555"/>
                </a:xfrm>
              </p:grpSpPr>
              <p:sp>
                <p:nvSpPr>
                  <p:cNvPr id="219" name="Rounded Rectangle 218"/>
                  <p:cNvSpPr/>
                  <p:nvPr/>
                </p:nvSpPr>
                <p:spPr>
                  <a:xfrm>
                    <a:off x="1656290" y="3149098"/>
                    <a:ext cx="685800" cy="381806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isometricOffAxis1Top"/>
                    <a:lightRig rig="threePt" dir="t"/>
                  </a:scene3d>
                  <a:sp3d extrusionH="25400" contourW="12700">
                    <a:bevelT w="57150" h="38100"/>
                    <a:extrusionClr>
                      <a:schemeClr val="tx2"/>
                    </a:extrusionClr>
                    <a:contourClr>
                      <a:schemeClr val="tx2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>
                        <a:latin typeface="Avenir Book" charset="0"/>
                        <a:ea typeface="Avenir Book" charset="0"/>
                        <a:cs typeface="Avenir Book" charset="0"/>
                      </a:rPr>
                      <a:t>CPU</a:t>
                    </a:r>
                  </a:p>
                </p:txBody>
              </p:sp>
              <p:sp>
                <p:nvSpPr>
                  <p:cNvPr id="222" name="Rounded Rectangle 221"/>
                  <p:cNvSpPr/>
                  <p:nvPr/>
                </p:nvSpPr>
                <p:spPr>
                  <a:xfrm>
                    <a:off x="1990298" y="3365031"/>
                    <a:ext cx="685800" cy="381806"/>
                  </a:xfrm>
                  <a:prstGeom prst="round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isometricOffAxis1Top"/>
                    <a:lightRig rig="threePt" dir="t"/>
                  </a:scene3d>
                  <a:sp3d extrusionH="25400" contourW="12700">
                    <a:bevelT w="57150" h="38100"/>
                    <a:extrusionClr>
                      <a:srgbClr val="C00000"/>
                    </a:extrusionClr>
                    <a:contourClr>
                      <a:srgbClr val="C00000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>
                        <a:latin typeface="Avenir Book" charset="0"/>
                        <a:ea typeface="Avenir Book" charset="0"/>
                        <a:cs typeface="Avenir Book" charset="0"/>
                      </a:rPr>
                      <a:t>RAM</a:t>
                    </a:r>
                  </a:p>
                </p:txBody>
              </p:sp>
              <p:sp>
                <p:nvSpPr>
                  <p:cNvPr id="225" name="Rounded Rectangle 224"/>
                  <p:cNvSpPr/>
                  <p:nvPr/>
                </p:nvSpPr>
                <p:spPr>
                  <a:xfrm>
                    <a:off x="2259668" y="3528847"/>
                    <a:ext cx="685800" cy="381806"/>
                  </a:xfrm>
                  <a:prstGeom prst="round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isometricOffAxis1Top"/>
                    <a:lightRig rig="threePt" dir="t"/>
                  </a:scene3d>
                  <a:sp3d extrusionH="25400" contourW="12700">
                    <a:bevelT w="57150" h="38100"/>
                    <a:extrusionClr>
                      <a:srgbClr val="C00000"/>
                    </a:extrusionClr>
                    <a:contourClr>
                      <a:srgbClr val="C00000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>
                        <a:latin typeface="Avenir Book" charset="0"/>
                        <a:ea typeface="Avenir Book" charset="0"/>
                        <a:cs typeface="Avenir Book" charset="0"/>
                      </a:rPr>
                      <a:t>RAM</a:t>
                    </a:r>
                  </a:p>
                </p:txBody>
              </p:sp>
            </p:grpSp>
          </p:grpSp>
        </p:grpSp>
        <p:sp>
          <p:nvSpPr>
            <p:cNvPr id="233" name="Left Brace 232"/>
            <p:cNvSpPr/>
            <p:nvPr/>
          </p:nvSpPr>
          <p:spPr>
            <a:xfrm>
              <a:off x="1637258" y="2589787"/>
              <a:ext cx="209763" cy="2148461"/>
            </a:xfrm>
            <a:prstGeom prst="leftBrace">
              <a:avLst>
                <a:gd name="adj1" fmla="val 65000"/>
                <a:gd name="adj2" fmla="val 50000"/>
              </a:avLst>
            </a:prstGeom>
            <a:ln w="19050" cap="flat">
              <a:solidFill>
                <a:schemeClr val="bg1"/>
              </a:solidFill>
              <a:miter lim="800000"/>
              <a:headEnd type="none"/>
            </a:ln>
            <a:scene3d>
              <a:camera prst="isometricOffAxis1Top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4" name="TextBox 233"/>
            <p:cNvSpPr txBox="1"/>
            <p:nvPr/>
          </p:nvSpPr>
          <p:spPr>
            <a:xfrm>
              <a:off x="671682" y="3483556"/>
              <a:ext cx="1109086" cy="584775"/>
            </a:xfrm>
            <a:prstGeom prst="rect">
              <a:avLst/>
            </a:prstGeom>
            <a:noFill/>
            <a:scene3d>
              <a:camera prst="isometricOffAxis1Top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Physical</a:t>
              </a:r>
            </a:p>
            <a:p>
              <a:pPr algn="ctr"/>
              <a:r>
                <a:rPr lang="en-US" sz="1600" b="1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Resources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1647835" y="2066914"/>
            <a:ext cx="685800" cy="381806"/>
          </a:xfrm>
          <a:prstGeom prst="round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25400" contourW="12700">
            <a:bevelT w="57150" h="38100"/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venir Book" charset="0"/>
                <a:ea typeface="Avenir Book" charset="0"/>
                <a:cs typeface="Avenir Book" charset="0"/>
              </a:rPr>
              <a:t>vCPU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1974230" y="2281857"/>
            <a:ext cx="685800" cy="38180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25400" contourW="12700">
            <a:bevelT w="57150" h="38100"/>
            <a:extrusionClr>
              <a:srgbClr val="C0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venir Book" charset="0"/>
                <a:ea typeface="Avenir Book" charset="0"/>
                <a:cs typeface="Avenir Book" charset="0"/>
              </a:rPr>
              <a:t>RAM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2238435" y="2452479"/>
            <a:ext cx="685800" cy="38180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25400" contourW="12700">
            <a:bevelT w="57150" h="38100"/>
            <a:extrusionClr>
              <a:srgbClr val="C0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venir Book" charset="0"/>
                <a:ea typeface="Avenir Book" charset="0"/>
                <a:cs typeface="Avenir Book" charset="0"/>
              </a:rPr>
              <a:t>RAM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2580044" y="1923978"/>
            <a:ext cx="685800" cy="381806"/>
          </a:xfrm>
          <a:prstGeom prst="round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25400" contourW="12700">
            <a:bevelT w="57150" h="38100"/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venir Book" charset="0"/>
                <a:ea typeface="Avenir Book" charset="0"/>
                <a:cs typeface="Avenir Book" charset="0"/>
              </a:rPr>
              <a:t>vCPU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2906439" y="2138921"/>
            <a:ext cx="685800" cy="38180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25400" contourW="12700">
            <a:bevelT w="57150" h="38100"/>
            <a:extrusionClr>
              <a:srgbClr val="C0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venir Book" charset="0"/>
                <a:ea typeface="Avenir Book" charset="0"/>
                <a:cs typeface="Avenir Book" charset="0"/>
              </a:rPr>
              <a:t>RAM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3170644" y="2309543"/>
            <a:ext cx="685800" cy="38180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25400" contourW="12700">
            <a:bevelT w="57150" h="38100"/>
            <a:extrusionClr>
              <a:srgbClr val="C0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venir Book" charset="0"/>
                <a:ea typeface="Avenir Book" charset="0"/>
                <a:cs typeface="Avenir Book" charset="0"/>
              </a:rPr>
              <a:t>RAM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3512576" y="1802214"/>
            <a:ext cx="685800" cy="381806"/>
          </a:xfrm>
          <a:prstGeom prst="round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25400" contourW="12700">
            <a:bevelT w="57150" h="38100"/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venir Book" charset="0"/>
                <a:ea typeface="Avenir Book" charset="0"/>
                <a:cs typeface="Avenir Book" charset="0"/>
              </a:rPr>
              <a:t>vCPU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3838971" y="2017157"/>
            <a:ext cx="685800" cy="38180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25400" contourW="12700">
            <a:bevelT w="57150" h="38100"/>
            <a:extrusionClr>
              <a:srgbClr val="C0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venir Book" charset="0"/>
                <a:ea typeface="Avenir Book" charset="0"/>
                <a:cs typeface="Avenir Book" charset="0"/>
              </a:rPr>
              <a:t>RAM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4103176" y="2187779"/>
            <a:ext cx="685800" cy="38180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25400" contourW="12700">
            <a:bevelT w="57150" h="38100"/>
            <a:extrusionClr>
              <a:srgbClr val="C0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venir Book" charset="0"/>
                <a:ea typeface="Avenir Book" charset="0"/>
                <a:cs typeface="Avenir Book" charset="0"/>
              </a:rPr>
              <a:t>RAM</a:t>
            </a:r>
          </a:p>
        </p:txBody>
      </p:sp>
      <p:sp>
        <p:nvSpPr>
          <p:cNvPr id="192" name="Rounded Rectangle 191"/>
          <p:cNvSpPr/>
          <p:nvPr/>
        </p:nvSpPr>
        <p:spPr>
          <a:xfrm>
            <a:off x="4458620" y="1644704"/>
            <a:ext cx="685800" cy="381806"/>
          </a:xfrm>
          <a:prstGeom prst="round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25400" contourW="12700">
            <a:bevelT w="57150" h="38100"/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venir Book" charset="0"/>
                <a:ea typeface="Avenir Book" charset="0"/>
                <a:cs typeface="Avenir Book" charset="0"/>
              </a:rPr>
              <a:t>vCPU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4785015" y="1859647"/>
            <a:ext cx="685800" cy="38180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25400" contourW="12700">
            <a:bevelT w="57150" h="38100"/>
            <a:extrusionClr>
              <a:srgbClr val="C0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venir Book" charset="0"/>
                <a:ea typeface="Avenir Book" charset="0"/>
                <a:cs typeface="Avenir Book" charset="0"/>
              </a:rPr>
              <a:t>RAM</a:t>
            </a:r>
          </a:p>
        </p:txBody>
      </p:sp>
      <p:sp>
        <p:nvSpPr>
          <p:cNvPr id="194" name="Rounded Rectangle 193"/>
          <p:cNvSpPr/>
          <p:nvPr/>
        </p:nvSpPr>
        <p:spPr>
          <a:xfrm>
            <a:off x="5049220" y="2030269"/>
            <a:ext cx="685800" cy="38180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25400" contourW="12700">
            <a:bevelT w="57150" h="38100"/>
            <a:extrusionClr>
              <a:srgbClr val="C0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venir Book" charset="0"/>
                <a:ea typeface="Avenir Book" charset="0"/>
                <a:cs typeface="Avenir Book" charset="0"/>
              </a:rPr>
              <a:t>RAM</a:t>
            </a:r>
          </a:p>
        </p:txBody>
      </p:sp>
    </p:spTree>
    <p:extLst>
      <p:ext uri="{BB962C8B-B14F-4D97-AF65-F5344CB8AC3E}">
        <p14:creationId xmlns:p14="http://schemas.microsoft.com/office/powerpoint/2010/main" val="251017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43"/>
    </mc:Choice>
    <mc:Fallback xmlns="">
      <p:transition spd="slow" advTm="54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D222E-C03A-D24B-997A-B86EBEAE8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/>
          <a:lstStyle/>
          <a:p>
            <a:r>
              <a:rPr lang="en-US" dirty="0"/>
              <a:t>Under the Hood 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F07060CE-13F9-5A41-89CD-7C45FDE273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6105" y="1211135"/>
            <a:ext cx="2094415" cy="1431223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8DE42960-27A8-E84C-8E5C-C78C558A47CD}"/>
              </a:ext>
            </a:extLst>
          </p:cNvPr>
          <p:cNvSpPr/>
          <p:nvPr/>
        </p:nvSpPr>
        <p:spPr>
          <a:xfrm>
            <a:off x="6533937" y="1229994"/>
            <a:ext cx="2106583" cy="1393506"/>
          </a:xfrm>
          <a:prstGeom prst="rect">
            <a:avLst/>
          </a:pr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  <a:effectLst>
            <a:glow rad="88900">
              <a:schemeClr val="tx2">
                <a:lumMod val="60000"/>
                <a:lumOff val="40000"/>
                <a:alpha val="56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0A9C298-E6DA-C747-8E6B-18BE463175EF}"/>
              </a:ext>
            </a:extLst>
          </p:cNvPr>
          <p:cNvSpPr txBox="1"/>
          <p:nvPr/>
        </p:nvSpPr>
        <p:spPr>
          <a:xfrm>
            <a:off x="6720798" y="1720197"/>
            <a:ext cx="1847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sx="102000" sy="102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Software-Defined </a:t>
            </a:r>
            <a:r>
              <a:rPr lang="en-US" sz="1400" noProof="0" dirty="0">
                <a:solidFill>
                  <a:prstClr val="white"/>
                </a:solidFill>
                <a:effectLst>
                  <a:outerShdw blurRad="50800" dist="38100" dir="2700000" sx="102000" sy="102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sx="102000" sy="102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ervers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19821D0-D836-E144-9511-1F48EDA21BF9}"/>
              </a:ext>
            </a:extLst>
          </p:cNvPr>
          <p:cNvGrpSpPr/>
          <p:nvPr/>
        </p:nvGrpSpPr>
        <p:grpSpPr>
          <a:xfrm>
            <a:off x="6522241" y="2937467"/>
            <a:ext cx="2094415" cy="1431223"/>
            <a:chOff x="6416121" y="2883552"/>
            <a:chExt cx="2094415" cy="143122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005D245-A229-0A45-8BB2-7E073D704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6121" y="2883552"/>
              <a:ext cx="2094415" cy="143122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09A6B12-9003-B64E-ABF8-92E92B48F500}"/>
                </a:ext>
              </a:extLst>
            </p:cNvPr>
            <p:cNvSpPr txBox="1"/>
            <p:nvPr/>
          </p:nvSpPr>
          <p:spPr>
            <a:xfrm>
              <a:off x="6557221" y="3282112"/>
              <a:ext cx="18477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sx="102000" sy="102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Bare Metal Servers</a:t>
              </a:r>
            </a:p>
          </p:txBody>
        </p: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DDC4A1FC-ECB9-6847-B54B-9E456541D1CA}"/>
              </a:ext>
            </a:extLst>
          </p:cNvPr>
          <p:cNvSpPr/>
          <p:nvPr/>
        </p:nvSpPr>
        <p:spPr>
          <a:xfrm>
            <a:off x="4311893" y="2183673"/>
            <a:ext cx="942851" cy="23991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2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681F4EB4-6CDB-D54C-A513-75D2F97AC512}"/>
              </a:ext>
            </a:extLst>
          </p:cNvPr>
          <p:cNvSpPr/>
          <p:nvPr/>
        </p:nvSpPr>
        <p:spPr>
          <a:xfrm>
            <a:off x="3377514" y="2330307"/>
            <a:ext cx="942851" cy="23991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2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14E072D9-A5A0-3448-98B7-79576BF73DFB}"/>
              </a:ext>
            </a:extLst>
          </p:cNvPr>
          <p:cNvSpPr/>
          <p:nvPr/>
        </p:nvSpPr>
        <p:spPr>
          <a:xfrm>
            <a:off x="2437355" y="2481880"/>
            <a:ext cx="942851" cy="23991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2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675B0697-B010-6345-9CE4-11458288F9FF}"/>
              </a:ext>
            </a:extLst>
          </p:cNvPr>
          <p:cNvSpPr/>
          <p:nvPr/>
        </p:nvSpPr>
        <p:spPr>
          <a:xfrm>
            <a:off x="1493092" y="2622168"/>
            <a:ext cx="942851" cy="23991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2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E9233EB4-9015-E84D-8358-B12348250327}"/>
              </a:ext>
            </a:extLst>
          </p:cNvPr>
          <p:cNvSpPr/>
          <p:nvPr/>
        </p:nvSpPr>
        <p:spPr>
          <a:xfrm>
            <a:off x="1492098" y="2893949"/>
            <a:ext cx="3165680" cy="338554"/>
          </a:xfrm>
          <a:prstGeom prst="rect">
            <a:avLst/>
          </a:prstGeom>
          <a:scene3d>
            <a:camera prst="perspectiveHeroicExtremeRightFacing">
              <a:rot lat="425556" lon="20438258" rev="295136"/>
            </a:camera>
            <a:lightRig rig="threePt" dir="t"/>
          </a:scene3d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IN" sz="16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Multiple physical servers</a:t>
            </a:r>
          </a:p>
        </p:txBody>
      </p:sp>
      <p:sp>
        <p:nvSpPr>
          <p:cNvPr id="113" name="Rounded Rectangle 112">
            <a:extLst>
              <a:ext uri="{FF2B5EF4-FFF2-40B4-BE49-F238E27FC236}">
                <a16:creationId xmlns:a16="http://schemas.microsoft.com/office/drawing/2014/main" id="{CEEA8617-A9BE-5648-AACA-D0A6E7F1A95C}"/>
              </a:ext>
            </a:extLst>
          </p:cNvPr>
          <p:cNvSpPr/>
          <p:nvPr/>
        </p:nvSpPr>
        <p:spPr>
          <a:xfrm>
            <a:off x="1372750" y="3383231"/>
            <a:ext cx="685800" cy="38180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tx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CPU</a:t>
            </a:r>
          </a:p>
        </p:txBody>
      </p:sp>
      <p:sp>
        <p:nvSpPr>
          <p:cNvPr id="114" name="Rounded Rectangle 113">
            <a:extLst>
              <a:ext uri="{FF2B5EF4-FFF2-40B4-BE49-F238E27FC236}">
                <a16:creationId xmlns:a16="http://schemas.microsoft.com/office/drawing/2014/main" id="{D06C87CD-C02E-0449-955B-E19E91BB5E6D}"/>
              </a:ext>
            </a:extLst>
          </p:cNvPr>
          <p:cNvSpPr/>
          <p:nvPr/>
        </p:nvSpPr>
        <p:spPr>
          <a:xfrm>
            <a:off x="1706758" y="3599164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rgbClr val="C0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RAM</a:t>
            </a:r>
          </a:p>
        </p:txBody>
      </p:sp>
      <p:sp>
        <p:nvSpPr>
          <p:cNvPr id="115" name="Rounded Rectangle 114">
            <a:extLst>
              <a:ext uri="{FF2B5EF4-FFF2-40B4-BE49-F238E27FC236}">
                <a16:creationId xmlns:a16="http://schemas.microsoft.com/office/drawing/2014/main" id="{52DD0C57-AD84-5444-8669-DDEF7D89B74A}"/>
              </a:ext>
            </a:extLst>
          </p:cNvPr>
          <p:cNvSpPr/>
          <p:nvPr/>
        </p:nvSpPr>
        <p:spPr>
          <a:xfrm>
            <a:off x="1976128" y="3762980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accent6"/>
            </a:extrusionClr>
            <a:contourClr>
              <a:schemeClr val="accent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I/O</a:t>
            </a:r>
          </a:p>
        </p:txBody>
      </p:sp>
      <p:sp>
        <p:nvSpPr>
          <p:cNvPr id="116" name="Rounded Rectangle 115">
            <a:extLst>
              <a:ext uri="{FF2B5EF4-FFF2-40B4-BE49-F238E27FC236}">
                <a16:creationId xmlns:a16="http://schemas.microsoft.com/office/drawing/2014/main" id="{5BB1D2F0-328A-054B-8CB6-6A369C786CF3}"/>
              </a:ext>
            </a:extLst>
          </p:cNvPr>
          <p:cNvSpPr/>
          <p:nvPr/>
        </p:nvSpPr>
        <p:spPr>
          <a:xfrm>
            <a:off x="2296397" y="3253420"/>
            <a:ext cx="685800" cy="38180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tx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CPU</a:t>
            </a:r>
          </a:p>
        </p:txBody>
      </p:sp>
      <p:sp>
        <p:nvSpPr>
          <p:cNvPr id="117" name="Rounded Rectangle 116">
            <a:extLst>
              <a:ext uri="{FF2B5EF4-FFF2-40B4-BE49-F238E27FC236}">
                <a16:creationId xmlns:a16="http://schemas.microsoft.com/office/drawing/2014/main" id="{3DE4FAC1-38F1-A048-88E7-821BBBEC45B0}"/>
              </a:ext>
            </a:extLst>
          </p:cNvPr>
          <p:cNvSpPr/>
          <p:nvPr/>
        </p:nvSpPr>
        <p:spPr>
          <a:xfrm>
            <a:off x="2630405" y="3469353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rgbClr val="C0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RAM</a:t>
            </a:r>
          </a:p>
        </p:txBody>
      </p:sp>
      <p:sp>
        <p:nvSpPr>
          <p:cNvPr id="118" name="Rounded Rectangle 117">
            <a:extLst>
              <a:ext uri="{FF2B5EF4-FFF2-40B4-BE49-F238E27FC236}">
                <a16:creationId xmlns:a16="http://schemas.microsoft.com/office/drawing/2014/main" id="{7C490E62-5093-6F4D-B945-9031AE071AAE}"/>
              </a:ext>
            </a:extLst>
          </p:cNvPr>
          <p:cNvSpPr/>
          <p:nvPr/>
        </p:nvSpPr>
        <p:spPr>
          <a:xfrm>
            <a:off x="2899775" y="3633169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accent6"/>
            </a:extrusionClr>
            <a:contourClr>
              <a:schemeClr val="accent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I/O</a:t>
            </a:r>
          </a:p>
        </p:txBody>
      </p:sp>
      <p:sp>
        <p:nvSpPr>
          <p:cNvPr id="119" name="Rounded Rectangle 118">
            <a:extLst>
              <a:ext uri="{FF2B5EF4-FFF2-40B4-BE49-F238E27FC236}">
                <a16:creationId xmlns:a16="http://schemas.microsoft.com/office/drawing/2014/main" id="{89E10938-A5DD-864F-AF3B-58A38332ECB5}"/>
              </a:ext>
            </a:extLst>
          </p:cNvPr>
          <p:cNvSpPr/>
          <p:nvPr/>
        </p:nvSpPr>
        <p:spPr>
          <a:xfrm>
            <a:off x="3238716" y="3091209"/>
            <a:ext cx="685800" cy="38180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tx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CPU</a:t>
            </a:r>
          </a:p>
        </p:txBody>
      </p:sp>
      <p:sp>
        <p:nvSpPr>
          <p:cNvPr id="120" name="Rounded Rectangle 119">
            <a:extLst>
              <a:ext uri="{FF2B5EF4-FFF2-40B4-BE49-F238E27FC236}">
                <a16:creationId xmlns:a16="http://schemas.microsoft.com/office/drawing/2014/main" id="{AA0C650A-4C85-1F45-9523-C912DFD98086}"/>
              </a:ext>
            </a:extLst>
          </p:cNvPr>
          <p:cNvSpPr/>
          <p:nvPr/>
        </p:nvSpPr>
        <p:spPr>
          <a:xfrm>
            <a:off x="3572724" y="3307142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rgbClr val="C0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RAM</a:t>
            </a:r>
          </a:p>
        </p:txBody>
      </p:sp>
      <p:sp>
        <p:nvSpPr>
          <p:cNvPr id="121" name="Rounded Rectangle 120">
            <a:extLst>
              <a:ext uri="{FF2B5EF4-FFF2-40B4-BE49-F238E27FC236}">
                <a16:creationId xmlns:a16="http://schemas.microsoft.com/office/drawing/2014/main" id="{C6D27156-9B01-A54B-B061-3802032A6389}"/>
              </a:ext>
            </a:extLst>
          </p:cNvPr>
          <p:cNvSpPr/>
          <p:nvPr/>
        </p:nvSpPr>
        <p:spPr>
          <a:xfrm>
            <a:off x="3842094" y="3470958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accent6"/>
            </a:extrusionClr>
            <a:contourClr>
              <a:schemeClr val="accent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I/O</a:t>
            </a:r>
          </a:p>
        </p:txBody>
      </p:sp>
      <p:sp>
        <p:nvSpPr>
          <p:cNvPr id="122" name="Rounded Rectangle 121">
            <a:extLst>
              <a:ext uri="{FF2B5EF4-FFF2-40B4-BE49-F238E27FC236}">
                <a16:creationId xmlns:a16="http://schemas.microsoft.com/office/drawing/2014/main" id="{82656F15-C5C3-C547-A44A-6E7E1B4695A1}"/>
              </a:ext>
            </a:extLst>
          </p:cNvPr>
          <p:cNvSpPr/>
          <p:nvPr/>
        </p:nvSpPr>
        <p:spPr>
          <a:xfrm>
            <a:off x="4170554" y="2950201"/>
            <a:ext cx="685800" cy="38180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tx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CPU</a:t>
            </a:r>
          </a:p>
        </p:txBody>
      </p:sp>
      <p:sp>
        <p:nvSpPr>
          <p:cNvPr id="123" name="Rounded Rectangle 122">
            <a:extLst>
              <a:ext uri="{FF2B5EF4-FFF2-40B4-BE49-F238E27FC236}">
                <a16:creationId xmlns:a16="http://schemas.microsoft.com/office/drawing/2014/main" id="{24E274CE-36FA-5D46-AFF1-E745F8905DCB}"/>
              </a:ext>
            </a:extLst>
          </p:cNvPr>
          <p:cNvSpPr/>
          <p:nvPr/>
        </p:nvSpPr>
        <p:spPr>
          <a:xfrm>
            <a:off x="4504562" y="3166134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rgbClr val="C0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RAM</a:t>
            </a:r>
          </a:p>
        </p:txBody>
      </p:sp>
      <p:sp>
        <p:nvSpPr>
          <p:cNvPr id="124" name="Rounded Rectangle 123">
            <a:extLst>
              <a:ext uri="{FF2B5EF4-FFF2-40B4-BE49-F238E27FC236}">
                <a16:creationId xmlns:a16="http://schemas.microsoft.com/office/drawing/2014/main" id="{E8CF66FB-6899-9248-BFEA-4F0D7A40C86E}"/>
              </a:ext>
            </a:extLst>
          </p:cNvPr>
          <p:cNvSpPr/>
          <p:nvPr/>
        </p:nvSpPr>
        <p:spPr>
          <a:xfrm>
            <a:off x="4773932" y="3329950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accent6"/>
            </a:extrusionClr>
            <a:contourClr>
              <a:schemeClr val="accent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I/O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D50891F6-2715-2841-B19E-EDE1F4714CD6}"/>
              </a:ext>
            </a:extLst>
          </p:cNvPr>
          <p:cNvSpPr/>
          <p:nvPr/>
        </p:nvSpPr>
        <p:spPr>
          <a:xfrm>
            <a:off x="4959010" y="3569609"/>
            <a:ext cx="93831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Inverse-Hypervisor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8F889F8C-0F34-6A46-96C0-5D02CA940DC4}"/>
              </a:ext>
            </a:extLst>
          </p:cNvPr>
          <p:cNvSpPr/>
          <p:nvPr/>
        </p:nvSpPr>
        <p:spPr>
          <a:xfrm>
            <a:off x="4031791" y="3714531"/>
            <a:ext cx="93831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Inverse-Hypervisor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0A8130D6-C3C1-C644-B2D7-DA45512D85AF}"/>
              </a:ext>
            </a:extLst>
          </p:cNvPr>
          <p:cNvSpPr/>
          <p:nvPr/>
        </p:nvSpPr>
        <p:spPr>
          <a:xfrm>
            <a:off x="3087528" y="3866824"/>
            <a:ext cx="93831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Inverse-Hypervisor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722E5D03-9F96-8B4E-80B3-48488E9F1918}"/>
              </a:ext>
            </a:extLst>
          </p:cNvPr>
          <p:cNvSpPr/>
          <p:nvPr/>
        </p:nvSpPr>
        <p:spPr>
          <a:xfrm>
            <a:off x="2141284" y="4010371"/>
            <a:ext cx="93831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Inverse-Hypervisor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FC4CC33-01B6-8246-B6B5-FD7102683DA6}"/>
              </a:ext>
            </a:extLst>
          </p:cNvPr>
          <p:cNvSpPr txBox="1"/>
          <p:nvPr/>
        </p:nvSpPr>
        <p:spPr>
          <a:xfrm>
            <a:off x="2237667" y="4223628"/>
            <a:ext cx="1095173" cy="369332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Server 1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72E4FE1A-C783-0743-830B-82E12BD6F798}"/>
              </a:ext>
            </a:extLst>
          </p:cNvPr>
          <p:cNvSpPr txBox="1"/>
          <p:nvPr/>
        </p:nvSpPr>
        <p:spPr>
          <a:xfrm>
            <a:off x="3164388" y="4085759"/>
            <a:ext cx="1095173" cy="369332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Server 2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12F98DD5-532E-4A4B-B968-75890630BB44}"/>
              </a:ext>
            </a:extLst>
          </p:cNvPr>
          <p:cNvSpPr txBox="1"/>
          <p:nvPr/>
        </p:nvSpPr>
        <p:spPr>
          <a:xfrm>
            <a:off x="4126277" y="3946258"/>
            <a:ext cx="1095173" cy="369332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Server 3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FEE7D370-89A6-6240-80BF-8E0A30D2B58F}"/>
              </a:ext>
            </a:extLst>
          </p:cNvPr>
          <p:cNvSpPr txBox="1"/>
          <p:nvPr/>
        </p:nvSpPr>
        <p:spPr>
          <a:xfrm>
            <a:off x="5041823" y="3794778"/>
            <a:ext cx="1095173" cy="369332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Server 4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1EDDCEF4-BD58-4140-B368-F2C4E6E4FD11}"/>
              </a:ext>
            </a:extLst>
          </p:cNvPr>
          <p:cNvSpPr/>
          <p:nvPr/>
        </p:nvSpPr>
        <p:spPr>
          <a:xfrm>
            <a:off x="304800" y="1538910"/>
            <a:ext cx="441960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Application Software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5334E025-C795-DB4D-94F2-FD85109BE607}"/>
              </a:ext>
            </a:extLst>
          </p:cNvPr>
          <p:cNvSpPr/>
          <p:nvPr/>
        </p:nvSpPr>
        <p:spPr>
          <a:xfrm>
            <a:off x="530785" y="1684364"/>
            <a:ext cx="441960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Operating System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A2FA84F9-937C-3C4E-9EE6-E6E2D56F25D5}"/>
              </a:ext>
            </a:extLst>
          </p:cNvPr>
          <p:cNvSpPr/>
          <p:nvPr/>
        </p:nvSpPr>
        <p:spPr>
          <a:xfrm>
            <a:off x="1145344" y="1123950"/>
            <a:ext cx="4419600" cy="2362637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solidFill>
              <a:schemeClr val="tx2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681B3C90-7EF8-C845-8F6C-B5BCD591608C}"/>
              </a:ext>
            </a:extLst>
          </p:cNvPr>
          <p:cNvSpPr/>
          <p:nvPr/>
        </p:nvSpPr>
        <p:spPr>
          <a:xfrm>
            <a:off x="826182" y="1305569"/>
            <a:ext cx="3165680" cy="338554"/>
          </a:xfrm>
          <a:prstGeom prst="rect">
            <a:avLst/>
          </a:prstGeom>
          <a:scene3d>
            <a:camera prst="perspectiveHeroicExtremeRightFacing">
              <a:rot lat="425556" lon="20438258" rev="295136"/>
            </a:camera>
            <a:lightRig rig="threePt" dir="t"/>
          </a:scene3d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One </a:t>
            </a:r>
            <a:r>
              <a:rPr lang="en-IN" sz="1600" dirty="0">
                <a:solidFill>
                  <a:schemeClr val="bg1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</a:t>
            </a:r>
            <a:r>
              <a:rPr kumimoji="0" lang="en-IN" sz="16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oftware-defined server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B3CA7BE5-A2D8-1C44-AE5E-D23AFA9F94D4}"/>
              </a:ext>
            </a:extLst>
          </p:cNvPr>
          <p:cNvGrpSpPr/>
          <p:nvPr/>
        </p:nvGrpSpPr>
        <p:grpSpPr>
          <a:xfrm>
            <a:off x="1368989" y="2066914"/>
            <a:ext cx="1276400" cy="767371"/>
            <a:chOff x="1695485" y="2040003"/>
            <a:chExt cx="1276400" cy="767371"/>
          </a:xfrm>
        </p:grpSpPr>
        <p:sp>
          <p:nvSpPr>
            <p:cNvPr id="155" name="Rounded Rectangle 154">
              <a:extLst>
                <a:ext uri="{FF2B5EF4-FFF2-40B4-BE49-F238E27FC236}">
                  <a16:creationId xmlns:a16="http://schemas.microsoft.com/office/drawing/2014/main" id="{E697FCC7-DADA-2348-9880-C5412AC90DDE}"/>
                </a:ext>
              </a:extLst>
            </p:cNvPr>
            <p:cNvSpPr/>
            <p:nvPr/>
          </p:nvSpPr>
          <p:spPr>
            <a:xfrm>
              <a:off x="1695485" y="2040003"/>
              <a:ext cx="685800" cy="381806"/>
            </a:xfrm>
            <a:prstGeom prst="round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contourClr>
                <a:schemeClr val="tx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vCPU</a:t>
              </a:r>
            </a:p>
          </p:txBody>
        </p:sp>
        <p:sp>
          <p:nvSpPr>
            <p:cNvPr id="156" name="Rounded Rectangle 155">
              <a:extLst>
                <a:ext uri="{FF2B5EF4-FFF2-40B4-BE49-F238E27FC236}">
                  <a16:creationId xmlns:a16="http://schemas.microsoft.com/office/drawing/2014/main" id="{4C0AB978-0A1B-2249-B996-530A85718E09}"/>
                </a:ext>
              </a:extLst>
            </p:cNvPr>
            <p:cNvSpPr/>
            <p:nvPr/>
          </p:nvSpPr>
          <p:spPr>
            <a:xfrm>
              <a:off x="2021880" y="2254946"/>
              <a:ext cx="685800" cy="38180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rgbClr val="C00000"/>
              </a:extrusionClr>
              <a:contourClr>
                <a:srgbClr val="C00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RAM</a:t>
              </a:r>
            </a:p>
          </p:txBody>
        </p:sp>
        <p:sp>
          <p:nvSpPr>
            <p:cNvPr id="157" name="Rounded Rectangle 156">
              <a:extLst>
                <a:ext uri="{FF2B5EF4-FFF2-40B4-BE49-F238E27FC236}">
                  <a16:creationId xmlns:a16="http://schemas.microsoft.com/office/drawing/2014/main" id="{EBAACB09-BE3E-6E40-845F-79631F766008}"/>
                </a:ext>
              </a:extLst>
            </p:cNvPr>
            <p:cNvSpPr/>
            <p:nvPr/>
          </p:nvSpPr>
          <p:spPr>
            <a:xfrm>
              <a:off x="2286085" y="2425568"/>
              <a:ext cx="685800" cy="381806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chemeClr val="accent6"/>
              </a:extrusionClr>
              <a:contourClr>
                <a:schemeClr val="accent6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I/O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19A36474-D736-7E4E-B979-010CA98C348F}"/>
              </a:ext>
            </a:extLst>
          </p:cNvPr>
          <p:cNvGrpSpPr/>
          <p:nvPr/>
        </p:nvGrpSpPr>
        <p:grpSpPr>
          <a:xfrm>
            <a:off x="2301198" y="1923978"/>
            <a:ext cx="1276400" cy="767371"/>
            <a:chOff x="1695485" y="2040003"/>
            <a:chExt cx="1276400" cy="767371"/>
          </a:xfrm>
        </p:grpSpPr>
        <p:sp>
          <p:nvSpPr>
            <p:cNvPr id="152" name="Rounded Rectangle 151">
              <a:extLst>
                <a:ext uri="{FF2B5EF4-FFF2-40B4-BE49-F238E27FC236}">
                  <a16:creationId xmlns:a16="http://schemas.microsoft.com/office/drawing/2014/main" id="{1DC742BC-B235-2942-881A-B1729DF48DC3}"/>
                </a:ext>
              </a:extLst>
            </p:cNvPr>
            <p:cNvSpPr/>
            <p:nvPr/>
          </p:nvSpPr>
          <p:spPr>
            <a:xfrm>
              <a:off x="1695485" y="2040003"/>
              <a:ext cx="685800" cy="381806"/>
            </a:xfrm>
            <a:prstGeom prst="round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contourClr>
                <a:schemeClr val="tx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vCPU</a:t>
              </a:r>
            </a:p>
          </p:txBody>
        </p:sp>
        <p:sp>
          <p:nvSpPr>
            <p:cNvPr id="153" name="Rounded Rectangle 152">
              <a:extLst>
                <a:ext uri="{FF2B5EF4-FFF2-40B4-BE49-F238E27FC236}">
                  <a16:creationId xmlns:a16="http://schemas.microsoft.com/office/drawing/2014/main" id="{84123DEE-BD42-3440-9D98-336E88B0FF12}"/>
                </a:ext>
              </a:extLst>
            </p:cNvPr>
            <p:cNvSpPr/>
            <p:nvPr/>
          </p:nvSpPr>
          <p:spPr>
            <a:xfrm>
              <a:off x="2021880" y="2254946"/>
              <a:ext cx="685800" cy="38180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rgbClr val="C00000"/>
              </a:extrusionClr>
              <a:contourClr>
                <a:srgbClr val="C00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RAM</a:t>
              </a:r>
            </a:p>
          </p:txBody>
        </p:sp>
        <p:sp>
          <p:nvSpPr>
            <p:cNvPr id="154" name="Rounded Rectangle 153">
              <a:extLst>
                <a:ext uri="{FF2B5EF4-FFF2-40B4-BE49-F238E27FC236}">
                  <a16:creationId xmlns:a16="http://schemas.microsoft.com/office/drawing/2014/main" id="{F483AF59-54AC-CF4A-BFDF-2FA536F46487}"/>
                </a:ext>
              </a:extLst>
            </p:cNvPr>
            <p:cNvSpPr/>
            <p:nvPr/>
          </p:nvSpPr>
          <p:spPr>
            <a:xfrm>
              <a:off x="2286085" y="2425568"/>
              <a:ext cx="685800" cy="381806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chemeClr val="accent6"/>
              </a:extrusionClr>
              <a:contourClr>
                <a:schemeClr val="accent6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I/O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2DE54C77-7929-7048-A323-7895A0F92E36}"/>
              </a:ext>
            </a:extLst>
          </p:cNvPr>
          <p:cNvGrpSpPr/>
          <p:nvPr/>
        </p:nvGrpSpPr>
        <p:grpSpPr>
          <a:xfrm>
            <a:off x="3233730" y="1802214"/>
            <a:ext cx="1276400" cy="767371"/>
            <a:chOff x="1695485" y="2040003"/>
            <a:chExt cx="1276400" cy="767371"/>
          </a:xfrm>
        </p:grpSpPr>
        <p:sp>
          <p:nvSpPr>
            <p:cNvPr id="149" name="Rounded Rectangle 148">
              <a:extLst>
                <a:ext uri="{FF2B5EF4-FFF2-40B4-BE49-F238E27FC236}">
                  <a16:creationId xmlns:a16="http://schemas.microsoft.com/office/drawing/2014/main" id="{DC234C19-E649-584D-9545-2EBAD4DEAF69}"/>
                </a:ext>
              </a:extLst>
            </p:cNvPr>
            <p:cNvSpPr/>
            <p:nvPr/>
          </p:nvSpPr>
          <p:spPr>
            <a:xfrm>
              <a:off x="1695485" y="2040003"/>
              <a:ext cx="685800" cy="381806"/>
            </a:xfrm>
            <a:prstGeom prst="round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contourClr>
                <a:schemeClr val="tx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vCPU</a:t>
              </a:r>
            </a:p>
          </p:txBody>
        </p:sp>
        <p:sp>
          <p:nvSpPr>
            <p:cNvPr id="150" name="Rounded Rectangle 149">
              <a:extLst>
                <a:ext uri="{FF2B5EF4-FFF2-40B4-BE49-F238E27FC236}">
                  <a16:creationId xmlns:a16="http://schemas.microsoft.com/office/drawing/2014/main" id="{785DD9DE-6955-A940-8E30-DF37C1775AFC}"/>
                </a:ext>
              </a:extLst>
            </p:cNvPr>
            <p:cNvSpPr/>
            <p:nvPr/>
          </p:nvSpPr>
          <p:spPr>
            <a:xfrm>
              <a:off x="2021880" y="2254946"/>
              <a:ext cx="685800" cy="38180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rgbClr val="C00000"/>
              </a:extrusionClr>
              <a:contourClr>
                <a:srgbClr val="C00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RAM</a:t>
              </a:r>
            </a:p>
          </p:txBody>
        </p:sp>
        <p:sp>
          <p:nvSpPr>
            <p:cNvPr id="151" name="Rounded Rectangle 150">
              <a:extLst>
                <a:ext uri="{FF2B5EF4-FFF2-40B4-BE49-F238E27FC236}">
                  <a16:creationId xmlns:a16="http://schemas.microsoft.com/office/drawing/2014/main" id="{BF63F22E-D9CD-8545-8BAF-CE69F41415F9}"/>
                </a:ext>
              </a:extLst>
            </p:cNvPr>
            <p:cNvSpPr/>
            <p:nvPr/>
          </p:nvSpPr>
          <p:spPr>
            <a:xfrm>
              <a:off x="2286085" y="2425568"/>
              <a:ext cx="685800" cy="381806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chemeClr val="accent6"/>
              </a:extrusionClr>
              <a:contourClr>
                <a:schemeClr val="accent6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I/O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1E66ADF8-8806-FA46-8E97-095D737A5211}"/>
              </a:ext>
            </a:extLst>
          </p:cNvPr>
          <p:cNvGrpSpPr/>
          <p:nvPr/>
        </p:nvGrpSpPr>
        <p:grpSpPr>
          <a:xfrm>
            <a:off x="4179774" y="1644704"/>
            <a:ext cx="1276400" cy="767371"/>
            <a:chOff x="1695485" y="2040003"/>
            <a:chExt cx="1276400" cy="767371"/>
          </a:xfrm>
        </p:grpSpPr>
        <p:sp>
          <p:nvSpPr>
            <p:cNvPr id="146" name="Rounded Rectangle 145">
              <a:extLst>
                <a:ext uri="{FF2B5EF4-FFF2-40B4-BE49-F238E27FC236}">
                  <a16:creationId xmlns:a16="http://schemas.microsoft.com/office/drawing/2014/main" id="{5DFADCF9-9F28-124C-B33F-A7F5EB176A95}"/>
                </a:ext>
              </a:extLst>
            </p:cNvPr>
            <p:cNvSpPr/>
            <p:nvPr/>
          </p:nvSpPr>
          <p:spPr>
            <a:xfrm>
              <a:off x="1695485" y="2040003"/>
              <a:ext cx="685800" cy="381806"/>
            </a:xfrm>
            <a:prstGeom prst="round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contourClr>
                <a:schemeClr val="tx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vCPU</a:t>
              </a:r>
            </a:p>
          </p:txBody>
        </p:sp>
        <p:sp>
          <p:nvSpPr>
            <p:cNvPr id="147" name="Rounded Rectangle 146">
              <a:extLst>
                <a:ext uri="{FF2B5EF4-FFF2-40B4-BE49-F238E27FC236}">
                  <a16:creationId xmlns:a16="http://schemas.microsoft.com/office/drawing/2014/main" id="{8AF8C4D5-7C0C-024C-9BE6-9E8E492D3595}"/>
                </a:ext>
              </a:extLst>
            </p:cNvPr>
            <p:cNvSpPr/>
            <p:nvPr/>
          </p:nvSpPr>
          <p:spPr>
            <a:xfrm>
              <a:off x="2021880" y="2254946"/>
              <a:ext cx="685800" cy="38180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rgbClr val="C00000"/>
              </a:extrusionClr>
              <a:contourClr>
                <a:srgbClr val="C00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RAM</a:t>
              </a:r>
            </a:p>
          </p:txBody>
        </p:sp>
        <p:sp>
          <p:nvSpPr>
            <p:cNvPr id="148" name="Rounded Rectangle 147">
              <a:extLst>
                <a:ext uri="{FF2B5EF4-FFF2-40B4-BE49-F238E27FC236}">
                  <a16:creationId xmlns:a16="http://schemas.microsoft.com/office/drawing/2014/main" id="{A4A16F49-D2A7-604F-B31B-225B3FCB77F6}"/>
                </a:ext>
              </a:extLst>
            </p:cNvPr>
            <p:cNvSpPr/>
            <p:nvPr/>
          </p:nvSpPr>
          <p:spPr>
            <a:xfrm>
              <a:off x="2286085" y="2425568"/>
              <a:ext cx="685800" cy="381806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chemeClr val="accent6"/>
              </a:extrusionClr>
              <a:contourClr>
                <a:schemeClr val="accent6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I/O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  <p:bldP spid="134" grpId="0" animBg="1"/>
      <p:bldP spid="135" grpId="0" animBg="1"/>
      <p:bldP spid="136" grpId="0" animBg="1"/>
      <p:bldP spid="1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5F775F05-8B9D-9F42-98BC-C750D26CB477}"/>
              </a:ext>
            </a:extLst>
          </p:cNvPr>
          <p:cNvSpPr/>
          <p:nvPr/>
        </p:nvSpPr>
        <p:spPr>
          <a:xfrm>
            <a:off x="826182" y="1305569"/>
            <a:ext cx="3165680" cy="338554"/>
          </a:xfrm>
          <a:prstGeom prst="rect">
            <a:avLst/>
          </a:prstGeom>
          <a:scene3d>
            <a:camera prst="perspectiveHeroicExtremeRightFacing">
              <a:rot lat="425556" lon="20438258" rev="295136"/>
            </a:camera>
            <a:lightRig rig="threePt" dir="t"/>
          </a:scene3d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Memory page </a:t>
            </a:r>
            <a:r>
              <a:rPr lang="en-IN" sz="1600" dirty="0">
                <a:solidFill>
                  <a:schemeClr val="bg1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m</a:t>
            </a:r>
            <a:r>
              <a:rPr kumimoji="0" lang="en-IN" sz="16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igration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92EE5C9-30D2-B749-85F3-186B152FFE0D}"/>
              </a:ext>
            </a:extLst>
          </p:cNvPr>
          <p:cNvSpPr/>
          <p:nvPr/>
        </p:nvSpPr>
        <p:spPr>
          <a:xfrm>
            <a:off x="4311893" y="2183673"/>
            <a:ext cx="942851" cy="23991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2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B62C258-2638-A744-B3F0-0787F4D6BAB8}"/>
              </a:ext>
            </a:extLst>
          </p:cNvPr>
          <p:cNvSpPr/>
          <p:nvPr/>
        </p:nvSpPr>
        <p:spPr>
          <a:xfrm>
            <a:off x="3377514" y="2330307"/>
            <a:ext cx="942851" cy="23991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2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C547CEE-9DB3-2F45-BDDB-28823857F572}"/>
              </a:ext>
            </a:extLst>
          </p:cNvPr>
          <p:cNvSpPr/>
          <p:nvPr/>
        </p:nvSpPr>
        <p:spPr>
          <a:xfrm>
            <a:off x="2437355" y="2481880"/>
            <a:ext cx="942851" cy="23991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2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B0AFEDB-E648-A846-B86E-4015BD738711}"/>
              </a:ext>
            </a:extLst>
          </p:cNvPr>
          <p:cNvSpPr/>
          <p:nvPr/>
        </p:nvSpPr>
        <p:spPr>
          <a:xfrm>
            <a:off x="1493092" y="2622168"/>
            <a:ext cx="942851" cy="23991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2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2A2EA824-CB2B-DE46-A149-212DA8188386}"/>
              </a:ext>
            </a:extLst>
          </p:cNvPr>
          <p:cNvSpPr/>
          <p:nvPr/>
        </p:nvSpPr>
        <p:spPr>
          <a:xfrm>
            <a:off x="1372750" y="3383231"/>
            <a:ext cx="685800" cy="38180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tx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CPU</a:t>
            </a: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2B19B513-1C26-974F-B788-A3A9D25B8EF2}"/>
              </a:ext>
            </a:extLst>
          </p:cNvPr>
          <p:cNvSpPr/>
          <p:nvPr/>
        </p:nvSpPr>
        <p:spPr>
          <a:xfrm>
            <a:off x="1706758" y="3599164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rgbClr val="C0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RAM</a:t>
            </a: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34F618DC-26A3-EA47-98E8-11D5F08C053A}"/>
              </a:ext>
            </a:extLst>
          </p:cNvPr>
          <p:cNvSpPr/>
          <p:nvPr/>
        </p:nvSpPr>
        <p:spPr>
          <a:xfrm>
            <a:off x="1976128" y="3762980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accent6"/>
            </a:extrusionClr>
            <a:contourClr>
              <a:schemeClr val="accent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I/O</a:t>
            </a: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EC29C1EB-C009-BA48-964C-0CF26430D3F0}"/>
              </a:ext>
            </a:extLst>
          </p:cNvPr>
          <p:cNvSpPr/>
          <p:nvPr/>
        </p:nvSpPr>
        <p:spPr>
          <a:xfrm>
            <a:off x="2296397" y="3253420"/>
            <a:ext cx="685800" cy="38180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tx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CPU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E70BFBEF-2D3D-E341-B1E9-E2E15AF85C4C}"/>
              </a:ext>
            </a:extLst>
          </p:cNvPr>
          <p:cNvSpPr/>
          <p:nvPr/>
        </p:nvSpPr>
        <p:spPr>
          <a:xfrm>
            <a:off x="2630405" y="3469353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rgbClr val="C0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RAM</a:t>
            </a: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A82F3445-C3ED-AF4B-A2EA-3E7085563766}"/>
              </a:ext>
            </a:extLst>
          </p:cNvPr>
          <p:cNvSpPr/>
          <p:nvPr/>
        </p:nvSpPr>
        <p:spPr>
          <a:xfrm>
            <a:off x="2899775" y="3633169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accent6"/>
            </a:extrusionClr>
            <a:contourClr>
              <a:schemeClr val="accent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I/O</a:t>
            </a: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F50E1454-E7F0-AA4C-8A82-261CD48D2BFC}"/>
              </a:ext>
            </a:extLst>
          </p:cNvPr>
          <p:cNvSpPr/>
          <p:nvPr/>
        </p:nvSpPr>
        <p:spPr>
          <a:xfrm>
            <a:off x="3572724" y="3307142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rgbClr val="C0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RAM</a:t>
            </a: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F9C90353-C845-8B4B-8CA4-D97D7D89494D}"/>
              </a:ext>
            </a:extLst>
          </p:cNvPr>
          <p:cNvSpPr/>
          <p:nvPr/>
        </p:nvSpPr>
        <p:spPr>
          <a:xfrm>
            <a:off x="3842094" y="3470958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accent6"/>
            </a:extrusionClr>
            <a:contourClr>
              <a:schemeClr val="accent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I/O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10BD8822-C700-464D-998D-B975DD5FAA7D}"/>
              </a:ext>
            </a:extLst>
          </p:cNvPr>
          <p:cNvSpPr/>
          <p:nvPr/>
        </p:nvSpPr>
        <p:spPr>
          <a:xfrm>
            <a:off x="4504562" y="3166134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rgbClr val="C0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RAM</a:t>
            </a: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190DCF9E-89D2-A749-B94C-A74BE47A1938}"/>
              </a:ext>
            </a:extLst>
          </p:cNvPr>
          <p:cNvSpPr/>
          <p:nvPr/>
        </p:nvSpPr>
        <p:spPr>
          <a:xfrm>
            <a:off x="4773932" y="3329950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accent6"/>
            </a:extrusionClr>
            <a:contourClr>
              <a:schemeClr val="accent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I/O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43B1AE4-8BB0-8746-B445-2E745034AEAE}"/>
              </a:ext>
            </a:extLst>
          </p:cNvPr>
          <p:cNvSpPr/>
          <p:nvPr/>
        </p:nvSpPr>
        <p:spPr>
          <a:xfrm>
            <a:off x="4959010" y="3569609"/>
            <a:ext cx="93831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Inverse-Hypervisor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F02BB8F-284C-1B4F-823B-62EB55FBC5E6}"/>
              </a:ext>
            </a:extLst>
          </p:cNvPr>
          <p:cNvSpPr/>
          <p:nvPr/>
        </p:nvSpPr>
        <p:spPr>
          <a:xfrm>
            <a:off x="4031791" y="3714531"/>
            <a:ext cx="93831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Inverse-Hypervisor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BB62A0D-745C-2C45-B4F4-FE15968395BC}"/>
              </a:ext>
            </a:extLst>
          </p:cNvPr>
          <p:cNvSpPr/>
          <p:nvPr/>
        </p:nvSpPr>
        <p:spPr>
          <a:xfrm>
            <a:off x="3087528" y="3866824"/>
            <a:ext cx="93831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Inverse-Hypervisor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EFD84D6-21B6-334A-B6F0-A4ED4C04E814}"/>
              </a:ext>
            </a:extLst>
          </p:cNvPr>
          <p:cNvSpPr/>
          <p:nvPr/>
        </p:nvSpPr>
        <p:spPr>
          <a:xfrm>
            <a:off x="2141284" y="4010371"/>
            <a:ext cx="93831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Inverse-Hypervisor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59BB8BB-C070-8940-BB50-6C86182A7465}"/>
              </a:ext>
            </a:extLst>
          </p:cNvPr>
          <p:cNvSpPr txBox="1"/>
          <p:nvPr/>
        </p:nvSpPr>
        <p:spPr>
          <a:xfrm>
            <a:off x="2237667" y="4223628"/>
            <a:ext cx="1095173" cy="369332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Server 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D3FCB61-C623-5948-A142-CF544BDD6BBB}"/>
              </a:ext>
            </a:extLst>
          </p:cNvPr>
          <p:cNvSpPr txBox="1"/>
          <p:nvPr/>
        </p:nvSpPr>
        <p:spPr>
          <a:xfrm>
            <a:off x="3164388" y="4085759"/>
            <a:ext cx="1095173" cy="369332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Server 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8E1E45C-FD59-F648-A188-4616F6D9AA80}"/>
              </a:ext>
            </a:extLst>
          </p:cNvPr>
          <p:cNvSpPr txBox="1"/>
          <p:nvPr/>
        </p:nvSpPr>
        <p:spPr>
          <a:xfrm>
            <a:off x="4126277" y="3946258"/>
            <a:ext cx="1095173" cy="369332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Server 3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36A59AD-B091-5241-A709-DFB915724A57}"/>
              </a:ext>
            </a:extLst>
          </p:cNvPr>
          <p:cNvSpPr txBox="1"/>
          <p:nvPr/>
        </p:nvSpPr>
        <p:spPr>
          <a:xfrm>
            <a:off x="5041823" y="3794778"/>
            <a:ext cx="1095173" cy="369332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Server 4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610AA4B-C7D5-E34A-98D6-9216C7697CF5}"/>
              </a:ext>
            </a:extLst>
          </p:cNvPr>
          <p:cNvSpPr/>
          <p:nvPr/>
        </p:nvSpPr>
        <p:spPr>
          <a:xfrm>
            <a:off x="304800" y="1538910"/>
            <a:ext cx="441960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Application Software</a:t>
            </a:r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EF7593C2-0ED0-A440-9F6D-8404D5C3F580}"/>
              </a:ext>
            </a:extLst>
          </p:cNvPr>
          <p:cNvSpPr/>
          <p:nvPr/>
        </p:nvSpPr>
        <p:spPr>
          <a:xfrm>
            <a:off x="3238716" y="3091209"/>
            <a:ext cx="685800" cy="38180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tx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CPU</a:t>
            </a: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9EA35E47-1CF7-DA4E-985A-ADD5C56240AF}"/>
              </a:ext>
            </a:extLst>
          </p:cNvPr>
          <p:cNvSpPr/>
          <p:nvPr/>
        </p:nvSpPr>
        <p:spPr>
          <a:xfrm>
            <a:off x="4170554" y="2950201"/>
            <a:ext cx="685800" cy="38180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tx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CPU</a:t>
            </a:r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9907E2AA-8023-544C-A92B-4955DA6CEE9B}"/>
              </a:ext>
            </a:extLst>
          </p:cNvPr>
          <p:cNvSpPr/>
          <p:nvPr/>
        </p:nvSpPr>
        <p:spPr>
          <a:xfrm>
            <a:off x="2609987" y="2208030"/>
            <a:ext cx="685800" cy="381806"/>
          </a:xfrm>
          <a:prstGeom prst="roundRect">
            <a:avLst/>
          </a:prstGeom>
          <a:solidFill>
            <a:schemeClr val="accent4">
              <a:alpha val="37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333500">
            <a:contourClr>
              <a:schemeClr val="accent4">
                <a:lumMod val="40000"/>
                <a:lumOff val="6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073B61CC-DFB3-AE46-A4D9-F7553902E1E0}"/>
              </a:ext>
            </a:extLst>
          </p:cNvPr>
          <p:cNvSpPr/>
          <p:nvPr/>
        </p:nvSpPr>
        <p:spPr>
          <a:xfrm>
            <a:off x="1690783" y="2360699"/>
            <a:ext cx="685800" cy="381806"/>
          </a:xfrm>
          <a:prstGeom prst="roundRect">
            <a:avLst/>
          </a:prstGeom>
          <a:solidFill>
            <a:schemeClr val="accent4">
              <a:alpha val="37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333500">
            <a:contourClr>
              <a:schemeClr val="accent4">
                <a:lumMod val="40000"/>
                <a:lumOff val="6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2D93B0FD-AC18-7F4E-AF22-454390BF860A}"/>
              </a:ext>
            </a:extLst>
          </p:cNvPr>
          <p:cNvSpPr/>
          <p:nvPr/>
        </p:nvSpPr>
        <p:spPr>
          <a:xfrm>
            <a:off x="530785" y="1684364"/>
            <a:ext cx="441960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Operating System</a:t>
            </a:r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A4F5A2E3-5084-1B41-BD0D-3614E08DC858}"/>
              </a:ext>
            </a:extLst>
          </p:cNvPr>
          <p:cNvSpPr/>
          <p:nvPr/>
        </p:nvSpPr>
        <p:spPr>
          <a:xfrm>
            <a:off x="1374415" y="2143500"/>
            <a:ext cx="685800" cy="381806"/>
          </a:xfrm>
          <a:prstGeom prst="roundRect">
            <a:avLst/>
          </a:prstGeom>
          <a:solidFill>
            <a:schemeClr val="accent4">
              <a:alpha val="37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333500">
            <a:contourClr>
              <a:schemeClr val="accent4">
                <a:lumMod val="40000"/>
                <a:lumOff val="6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13F01B04-D94D-884B-8646-C934D4BE65E6}"/>
              </a:ext>
            </a:extLst>
          </p:cNvPr>
          <p:cNvSpPr/>
          <p:nvPr/>
        </p:nvSpPr>
        <p:spPr>
          <a:xfrm>
            <a:off x="1145344" y="1123950"/>
            <a:ext cx="4419600" cy="2362637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solidFill>
              <a:schemeClr val="tx2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D8A1E0A-1A5E-C34B-9F37-0A4C331835F8}"/>
              </a:ext>
            </a:extLst>
          </p:cNvPr>
          <p:cNvGrpSpPr/>
          <p:nvPr/>
        </p:nvGrpSpPr>
        <p:grpSpPr>
          <a:xfrm>
            <a:off x="2301198" y="1923978"/>
            <a:ext cx="1276400" cy="767371"/>
            <a:chOff x="1695485" y="2040003"/>
            <a:chExt cx="1276400" cy="767371"/>
          </a:xfrm>
        </p:grpSpPr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1D9AAC0E-2E12-3540-A85F-2F86CBC5B0F0}"/>
                </a:ext>
              </a:extLst>
            </p:cNvPr>
            <p:cNvSpPr/>
            <p:nvPr/>
          </p:nvSpPr>
          <p:spPr>
            <a:xfrm>
              <a:off x="1695485" y="2040003"/>
              <a:ext cx="685800" cy="381806"/>
            </a:xfrm>
            <a:prstGeom prst="round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contourClr>
                <a:schemeClr val="tx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vCPU</a:t>
              </a:r>
            </a:p>
          </p:txBody>
        </p:sp>
        <p:sp>
          <p:nvSpPr>
            <p:cNvPr id="93" name="Rounded Rectangle 92">
              <a:extLst>
                <a:ext uri="{FF2B5EF4-FFF2-40B4-BE49-F238E27FC236}">
                  <a16:creationId xmlns:a16="http://schemas.microsoft.com/office/drawing/2014/main" id="{50D03397-4781-E042-86CC-2A3D41DA1C83}"/>
                </a:ext>
              </a:extLst>
            </p:cNvPr>
            <p:cNvSpPr/>
            <p:nvPr/>
          </p:nvSpPr>
          <p:spPr>
            <a:xfrm>
              <a:off x="2021880" y="2254946"/>
              <a:ext cx="685800" cy="38180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rgbClr val="C00000"/>
              </a:extrusionClr>
              <a:contourClr>
                <a:srgbClr val="C00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RAM</a:t>
              </a:r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1DAD7AF1-8AA7-404E-8F17-3FF48128B38B}"/>
                </a:ext>
              </a:extLst>
            </p:cNvPr>
            <p:cNvSpPr/>
            <p:nvPr/>
          </p:nvSpPr>
          <p:spPr>
            <a:xfrm>
              <a:off x="2286085" y="2425568"/>
              <a:ext cx="685800" cy="381806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chemeClr val="accent6"/>
              </a:extrusionClr>
              <a:contourClr>
                <a:schemeClr val="accent6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I/O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69BE4592-9436-2048-802E-9F22976D1D4A}"/>
              </a:ext>
            </a:extLst>
          </p:cNvPr>
          <p:cNvGrpSpPr/>
          <p:nvPr/>
        </p:nvGrpSpPr>
        <p:grpSpPr>
          <a:xfrm>
            <a:off x="3233730" y="1802214"/>
            <a:ext cx="1276400" cy="767371"/>
            <a:chOff x="1695485" y="2040003"/>
            <a:chExt cx="1276400" cy="767371"/>
          </a:xfrm>
        </p:grpSpPr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430CCCAC-2AF3-AB42-930A-EB238E22486D}"/>
                </a:ext>
              </a:extLst>
            </p:cNvPr>
            <p:cNvSpPr/>
            <p:nvPr/>
          </p:nvSpPr>
          <p:spPr>
            <a:xfrm>
              <a:off x="1695485" y="2040003"/>
              <a:ext cx="685800" cy="381806"/>
            </a:xfrm>
            <a:prstGeom prst="round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contourClr>
                <a:schemeClr val="tx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vCPU</a:t>
              </a:r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20A63B02-D73C-AF48-929B-D9193F7B5E76}"/>
                </a:ext>
              </a:extLst>
            </p:cNvPr>
            <p:cNvSpPr/>
            <p:nvPr/>
          </p:nvSpPr>
          <p:spPr>
            <a:xfrm>
              <a:off x="2021880" y="2254946"/>
              <a:ext cx="685800" cy="38180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rgbClr val="C00000"/>
              </a:extrusionClr>
              <a:contourClr>
                <a:srgbClr val="C00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RAM</a:t>
              </a:r>
            </a:p>
          </p:txBody>
        </p:sp>
        <p:sp>
          <p:nvSpPr>
            <p:cNvPr id="98" name="Rounded Rectangle 97">
              <a:extLst>
                <a:ext uri="{FF2B5EF4-FFF2-40B4-BE49-F238E27FC236}">
                  <a16:creationId xmlns:a16="http://schemas.microsoft.com/office/drawing/2014/main" id="{1B194727-295D-D242-B124-A118653FE3B5}"/>
                </a:ext>
              </a:extLst>
            </p:cNvPr>
            <p:cNvSpPr/>
            <p:nvPr/>
          </p:nvSpPr>
          <p:spPr>
            <a:xfrm>
              <a:off x="2286085" y="2425568"/>
              <a:ext cx="685800" cy="381806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chemeClr val="accent6"/>
              </a:extrusionClr>
              <a:contourClr>
                <a:schemeClr val="accent6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I/O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51B535C9-6DB7-5548-A58F-27C92F3D3AA8}"/>
              </a:ext>
            </a:extLst>
          </p:cNvPr>
          <p:cNvGrpSpPr/>
          <p:nvPr/>
        </p:nvGrpSpPr>
        <p:grpSpPr>
          <a:xfrm>
            <a:off x="4179774" y="1644704"/>
            <a:ext cx="1276400" cy="767371"/>
            <a:chOff x="1695485" y="2040003"/>
            <a:chExt cx="1276400" cy="767371"/>
          </a:xfrm>
        </p:grpSpPr>
        <p:sp>
          <p:nvSpPr>
            <p:cNvPr id="100" name="Rounded Rectangle 99">
              <a:extLst>
                <a:ext uri="{FF2B5EF4-FFF2-40B4-BE49-F238E27FC236}">
                  <a16:creationId xmlns:a16="http://schemas.microsoft.com/office/drawing/2014/main" id="{DB8F1784-3B40-004B-88EB-FE8F86BD1CCE}"/>
                </a:ext>
              </a:extLst>
            </p:cNvPr>
            <p:cNvSpPr/>
            <p:nvPr/>
          </p:nvSpPr>
          <p:spPr>
            <a:xfrm>
              <a:off x="1695485" y="2040003"/>
              <a:ext cx="685800" cy="381806"/>
            </a:xfrm>
            <a:prstGeom prst="round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contourClr>
                <a:schemeClr val="tx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vCPU</a:t>
              </a:r>
            </a:p>
          </p:txBody>
        </p:sp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id="{BE023469-E297-7C44-A120-73FFCF862230}"/>
                </a:ext>
              </a:extLst>
            </p:cNvPr>
            <p:cNvSpPr/>
            <p:nvPr/>
          </p:nvSpPr>
          <p:spPr>
            <a:xfrm>
              <a:off x="2021880" y="2254946"/>
              <a:ext cx="685800" cy="38180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rgbClr val="C00000"/>
              </a:extrusionClr>
              <a:contourClr>
                <a:srgbClr val="C00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RAM</a:t>
              </a:r>
            </a:p>
          </p:txBody>
        </p:sp>
        <p:sp>
          <p:nvSpPr>
            <p:cNvPr id="102" name="Rounded Rectangle 101">
              <a:extLst>
                <a:ext uri="{FF2B5EF4-FFF2-40B4-BE49-F238E27FC236}">
                  <a16:creationId xmlns:a16="http://schemas.microsoft.com/office/drawing/2014/main" id="{FA5FB379-32A7-894B-B36E-0181F0DA18BE}"/>
                </a:ext>
              </a:extLst>
            </p:cNvPr>
            <p:cNvSpPr/>
            <p:nvPr/>
          </p:nvSpPr>
          <p:spPr>
            <a:xfrm>
              <a:off x="2286085" y="2425568"/>
              <a:ext cx="685800" cy="381806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chemeClr val="accent6"/>
              </a:extrusionClr>
              <a:contourClr>
                <a:schemeClr val="accent6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I/O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478EF8E-61DE-F548-924C-4CC6CAEDF9C3}"/>
              </a:ext>
            </a:extLst>
          </p:cNvPr>
          <p:cNvGrpSpPr/>
          <p:nvPr/>
        </p:nvGrpSpPr>
        <p:grpSpPr>
          <a:xfrm>
            <a:off x="2241588" y="1909561"/>
            <a:ext cx="257486" cy="797477"/>
            <a:chOff x="762000" y="1195432"/>
            <a:chExt cx="394694" cy="441929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</p:grpSpPr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EB483D2E-9043-FC42-885A-45AAA18D803C}"/>
                </a:ext>
              </a:extLst>
            </p:cNvPr>
            <p:cNvCxnSpPr/>
            <p:nvPr/>
          </p:nvCxnSpPr>
          <p:spPr>
            <a:xfrm>
              <a:off x="762000" y="1195432"/>
              <a:ext cx="197347" cy="0"/>
            </a:xfrm>
            <a:prstGeom prst="line">
              <a:avLst/>
            </a:prstGeom>
            <a:ln w="317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6B27CFF4-E05F-3B4B-B66E-4663BF4A22E6}"/>
                </a:ext>
              </a:extLst>
            </p:cNvPr>
            <p:cNvCxnSpPr/>
            <p:nvPr/>
          </p:nvCxnSpPr>
          <p:spPr>
            <a:xfrm>
              <a:off x="959347" y="1195432"/>
              <a:ext cx="0" cy="441929"/>
            </a:xfrm>
            <a:prstGeom prst="line">
              <a:avLst/>
            </a:prstGeom>
            <a:ln w="317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0B1F6EA-89A6-864C-8B40-1BF9E841EF95}"/>
                </a:ext>
              </a:extLst>
            </p:cNvPr>
            <p:cNvCxnSpPr/>
            <p:nvPr/>
          </p:nvCxnSpPr>
          <p:spPr>
            <a:xfrm>
              <a:off x="959347" y="1637361"/>
              <a:ext cx="197347" cy="0"/>
            </a:xfrm>
            <a:prstGeom prst="line">
              <a:avLst/>
            </a:prstGeom>
            <a:ln w="31750" cap="rnd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F82C7E0-F580-5744-B5B2-7D777D68B7CB}"/>
              </a:ext>
            </a:extLst>
          </p:cNvPr>
          <p:cNvGrpSpPr/>
          <p:nvPr/>
        </p:nvGrpSpPr>
        <p:grpSpPr>
          <a:xfrm>
            <a:off x="1374413" y="2003734"/>
            <a:ext cx="196911" cy="872816"/>
            <a:chOff x="959347" y="1195432"/>
            <a:chExt cx="315550" cy="447054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79B15E98-F027-7E4E-A410-C9E9108A982F}"/>
                </a:ext>
              </a:extLst>
            </p:cNvPr>
            <p:cNvCxnSpPr/>
            <p:nvPr/>
          </p:nvCxnSpPr>
          <p:spPr>
            <a:xfrm flipH="1">
              <a:off x="959349" y="1195432"/>
              <a:ext cx="289940" cy="0"/>
            </a:xfrm>
            <a:prstGeom prst="line">
              <a:avLst/>
            </a:prstGeom>
            <a:ln w="317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F7C15052-0923-154A-836D-70BE71C4B633}"/>
                </a:ext>
              </a:extLst>
            </p:cNvPr>
            <p:cNvCxnSpPr/>
            <p:nvPr/>
          </p:nvCxnSpPr>
          <p:spPr>
            <a:xfrm>
              <a:off x="959347" y="1195432"/>
              <a:ext cx="0" cy="441929"/>
            </a:xfrm>
            <a:prstGeom prst="line">
              <a:avLst/>
            </a:prstGeom>
            <a:ln w="317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E61A4CAD-F0A3-5A4A-9914-9B4A4FE69AD9}"/>
                </a:ext>
              </a:extLst>
            </p:cNvPr>
            <p:cNvCxnSpPr/>
            <p:nvPr/>
          </p:nvCxnSpPr>
          <p:spPr>
            <a:xfrm flipV="1">
              <a:off x="959347" y="1641371"/>
              <a:ext cx="315550" cy="1115"/>
            </a:xfrm>
            <a:prstGeom prst="line">
              <a:avLst/>
            </a:prstGeom>
            <a:ln w="31750" cap="rnd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7AD031B6-ABFA-D749-AD7C-72DD330CC41C}"/>
              </a:ext>
            </a:extLst>
          </p:cNvPr>
          <p:cNvGrpSpPr/>
          <p:nvPr/>
        </p:nvGrpSpPr>
        <p:grpSpPr>
          <a:xfrm>
            <a:off x="1368989" y="2066914"/>
            <a:ext cx="1276400" cy="767371"/>
            <a:chOff x="1695485" y="2040003"/>
            <a:chExt cx="1276400" cy="767371"/>
          </a:xfrm>
        </p:grpSpPr>
        <p:sp>
          <p:nvSpPr>
            <p:cNvPr id="112" name="Rounded Rectangle 111">
              <a:extLst>
                <a:ext uri="{FF2B5EF4-FFF2-40B4-BE49-F238E27FC236}">
                  <a16:creationId xmlns:a16="http://schemas.microsoft.com/office/drawing/2014/main" id="{B6493E44-2012-6A4A-8F50-D6A11A07F570}"/>
                </a:ext>
              </a:extLst>
            </p:cNvPr>
            <p:cNvSpPr/>
            <p:nvPr/>
          </p:nvSpPr>
          <p:spPr>
            <a:xfrm>
              <a:off x="1695485" y="2040003"/>
              <a:ext cx="685800" cy="381806"/>
            </a:xfrm>
            <a:prstGeom prst="round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contourClr>
                <a:schemeClr val="tx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vCPU</a:t>
              </a:r>
            </a:p>
          </p:txBody>
        </p:sp>
        <p:sp>
          <p:nvSpPr>
            <p:cNvPr id="113" name="Rounded Rectangle 112">
              <a:extLst>
                <a:ext uri="{FF2B5EF4-FFF2-40B4-BE49-F238E27FC236}">
                  <a16:creationId xmlns:a16="http://schemas.microsoft.com/office/drawing/2014/main" id="{B109D6AB-11D4-3249-8F5E-458B7E851247}"/>
                </a:ext>
              </a:extLst>
            </p:cNvPr>
            <p:cNvSpPr/>
            <p:nvPr/>
          </p:nvSpPr>
          <p:spPr>
            <a:xfrm>
              <a:off x="2021880" y="2254946"/>
              <a:ext cx="685800" cy="38180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rgbClr val="C00000"/>
              </a:extrusionClr>
              <a:contourClr>
                <a:srgbClr val="C00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RAM</a:t>
              </a:r>
            </a:p>
          </p:txBody>
        </p:sp>
        <p:sp>
          <p:nvSpPr>
            <p:cNvPr id="114" name="Rounded Rectangle 113">
              <a:extLst>
                <a:ext uri="{FF2B5EF4-FFF2-40B4-BE49-F238E27FC236}">
                  <a16:creationId xmlns:a16="http://schemas.microsoft.com/office/drawing/2014/main" id="{ECBE9594-3791-6C47-B45F-6C39FE5DA833}"/>
                </a:ext>
              </a:extLst>
            </p:cNvPr>
            <p:cNvSpPr/>
            <p:nvPr/>
          </p:nvSpPr>
          <p:spPr>
            <a:xfrm>
              <a:off x="2286085" y="2425568"/>
              <a:ext cx="685800" cy="381806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chemeClr val="accent6"/>
              </a:extrusionClr>
              <a:contourClr>
                <a:schemeClr val="accent6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I/O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FC35A3F8-9B66-CF45-A5F3-91EF1E74E975}"/>
              </a:ext>
            </a:extLst>
          </p:cNvPr>
          <p:cNvSpPr txBox="1"/>
          <p:nvPr/>
        </p:nvSpPr>
        <p:spPr>
          <a:xfrm>
            <a:off x="6106239" y="2093526"/>
            <a:ext cx="30768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Uses 2 levels of hardware based dynamic address translation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Migrates vCPUs and memory transparently to the guest 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Dynamically and automatically load balances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Self-optimizing using 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No central control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56C257-404C-BB49-AE94-9F142CCB5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/>
          <a:lstStyle/>
          <a:p>
            <a:r>
              <a:rPr lang="en-US" dirty="0"/>
              <a:t>Under The Hood (move the definition of memory?)</a:t>
            </a:r>
          </a:p>
        </p:txBody>
      </p:sp>
    </p:spTree>
    <p:extLst>
      <p:ext uri="{BB962C8B-B14F-4D97-AF65-F5344CB8AC3E}">
        <p14:creationId xmlns:p14="http://schemas.microsoft.com/office/powerpoint/2010/main" val="12911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C670F-7731-074E-90A0-5F758305F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/>
          <a:lstStyle/>
          <a:p>
            <a:r>
              <a:rPr lang="en-US" dirty="0"/>
              <a:t>Motivations for this talk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2EA5DF-3B26-984C-80D2-CEF9AA820A7B}"/>
              </a:ext>
            </a:extLst>
          </p:cNvPr>
          <p:cNvSpPr txBox="1"/>
          <p:nvPr/>
        </p:nvSpPr>
        <p:spPr>
          <a:xfrm>
            <a:off x="553341" y="1040043"/>
            <a:ext cx="8037317" cy="3760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800" dirty="0">
                <a:solidFill>
                  <a:schemeClr val="bg1"/>
                </a:solidFill>
              </a:rPr>
              <a:t>What if:</a:t>
            </a:r>
          </a:p>
          <a:p>
            <a:pPr lvl="1">
              <a:spcAft>
                <a:spcPts val="1000"/>
              </a:spcAft>
            </a:pPr>
            <a:r>
              <a:rPr lang="en-US" sz="1800" dirty="0">
                <a:solidFill>
                  <a:schemeClr val="bg1"/>
                </a:solidFill>
              </a:rPr>
              <a:t>Recovery from ~90% of all hardware errors could be automatically and non-disruptively handled?</a:t>
            </a:r>
          </a:p>
          <a:p>
            <a:pPr>
              <a:spcAft>
                <a:spcPts val="1000"/>
              </a:spcAft>
            </a:pPr>
            <a:r>
              <a:rPr lang="en-US" sz="1800" dirty="0">
                <a:solidFill>
                  <a:schemeClr val="bg1"/>
                </a:solidFill>
              </a:rPr>
              <a:t>What if:</a:t>
            </a:r>
          </a:p>
          <a:p>
            <a:pPr lvl="1">
              <a:spcAft>
                <a:spcPts val="1000"/>
              </a:spcAft>
            </a:pPr>
            <a:r>
              <a:rPr lang="en-US" sz="1800" dirty="0">
                <a:solidFill>
                  <a:schemeClr val="bg1"/>
                </a:solidFill>
              </a:rPr>
              <a:t>When the OS crashes </a:t>
            </a:r>
            <a:r>
              <a:rPr lang="en-US" sz="1800" i="1" dirty="0">
                <a:solidFill>
                  <a:schemeClr val="bg1"/>
                </a:solidFill>
              </a:rPr>
              <a:t>(and it will)</a:t>
            </a:r>
            <a:r>
              <a:rPr lang="en-US" sz="1800" dirty="0">
                <a:solidFill>
                  <a:schemeClr val="bg1"/>
                </a:solidFill>
              </a:rPr>
              <a:t> it can reboot itself automatically not in many minutes, but in seconds?</a:t>
            </a:r>
          </a:p>
          <a:p>
            <a:pPr>
              <a:spcAft>
                <a:spcPts val="1000"/>
              </a:spcAft>
            </a:pPr>
            <a:r>
              <a:rPr lang="en-US" sz="1800" dirty="0">
                <a:solidFill>
                  <a:schemeClr val="bg1"/>
                </a:solidFill>
              </a:rPr>
              <a:t>What if: </a:t>
            </a:r>
          </a:p>
          <a:p>
            <a:pPr lvl="1">
              <a:spcAft>
                <a:spcPts val="1000"/>
              </a:spcAft>
            </a:pPr>
            <a:r>
              <a:rPr lang="en-US" sz="1800" dirty="0">
                <a:solidFill>
                  <a:schemeClr val="bg1"/>
                </a:solidFill>
              </a:rPr>
              <a:t>This can be accomplished without any special hardware?</a:t>
            </a:r>
          </a:p>
          <a:p>
            <a:pPr>
              <a:spcAft>
                <a:spcPts val="1000"/>
              </a:spcAft>
            </a:pPr>
            <a:r>
              <a:rPr lang="en-US" sz="1800" dirty="0">
                <a:solidFill>
                  <a:schemeClr val="bg1"/>
                </a:solidFill>
              </a:rPr>
              <a:t>What if:</a:t>
            </a:r>
          </a:p>
          <a:p>
            <a:pPr lvl="1">
              <a:spcAft>
                <a:spcPts val="1000"/>
              </a:spcAft>
            </a:pPr>
            <a:r>
              <a:rPr lang="en-US" sz="1800" dirty="0">
                <a:solidFill>
                  <a:schemeClr val="bg1"/>
                </a:solidFill>
              </a:rPr>
              <a:t>No changes to ANY software were required?</a:t>
            </a:r>
          </a:p>
        </p:txBody>
      </p:sp>
    </p:spTree>
    <p:extLst>
      <p:ext uri="{BB962C8B-B14F-4D97-AF65-F5344CB8AC3E}">
        <p14:creationId xmlns:p14="http://schemas.microsoft.com/office/powerpoint/2010/main" val="230884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799D3-56CC-4443-8E4F-388EA6BD5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/>
          <a:lstStyle/>
          <a:p>
            <a:r>
              <a:rPr lang="en-US" dirty="0"/>
              <a:t>Under The Hood (or move the processor?)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82EDB95-4653-4F41-AF5A-7996A6150C0C}"/>
              </a:ext>
            </a:extLst>
          </p:cNvPr>
          <p:cNvSpPr/>
          <p:nvPr/>
        </p:nvSpPr>
        <p:spPr>
          <a:xfrm>
            <a:off x="1493092" y="2622168"/>
            <a:ext cx="942851" cy="23991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2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839FA22E-CD34-F240-86C9-07D7B555F553}"/>
              </a:ext>
            </a:extLst>
          </p:cNvPr>
          <p:cNvSpPr/>
          <p:nvPr/>
        </p:nvSpPr>
        <p:spPr>
          <a:xfrm>
            <a:off x="1372750" y="3383231"/>
            <a:ext cx="685800" cy="38180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tx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CPU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191BD17-146D-1543-B17F-77254A15445F}"/>
              </a:ext>
            </a:extLst>
          </p:cNvPr>
          <p:cNvSpPr/>
          <p:nvPr/>
        </p:nvSpPr>
        <p:spPr>
          <a:xfrm>
            <a:off x="304800" y="1538910"/>
            <a:ext cx="441960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Application Software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B061B1C-6F5E-9843-88CF-9F43D48A9F63}"/>
              </a:ext>
            </a:extLst>
          </p:cNvPr>
          <p:cNvSpPr/>
          <p:nvPr/>
        </p:nvSpPr>
        <p:spPr>
          <a:xfrm>
            <a:off x="530785" y="1684364"/>
            <a:ext cx="441960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Operating System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18E372E-A768-5745-9B66-1058856A933C}"/>
              </a:ext>
            </a:extLst>
          </p:cNvPr>
          <p:cNvSpPr/>
          <p:nvPr/>
        </p:nvSpPr>
        <p:spPr>
          <a:xfrm>
            <a:off x="4311893" y="2183673"/>
            <a:ext cx="942851" cy="23991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2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E884038-F2A3-C149-B320-FF973150977A}"/>
              </a:ext>
            </a:extLst>
          </p:cNvPr>
          <p:cNvSpPr/>
          <p:nvPr/>
        </p:nvSpPr>
        <p:spPr>
          <a:xfrm>
            <a:off x="3377514" y="2330307"/>
            <a:ext cx="942851" cy="23991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2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09DE262-29C7-164E-83F3-A9D288935D81}"/>
              </a:ext>
            </a:extLst>
          </p:cNvPr>
          <p:cNvSpPr/>
          <p:nvPr/>
        </p:nvSpPr>
        <p:spPr>
          <a:xfrm>
            <a:off x="2437355" y="2481880"/>
            <a:ext cx="942851" cy="23991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2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7707FB27-83CB-B448-B191-0512580F0702}"/>
              </a:ext>
            </a:extLst>
          </p:cNvPr>
          <p:cNvSpPr/>
          <p:nvPr/>
        </p:nvSpPr>
        <p:spPr>
          <a:xfrm>
            <a:off x="1367792" y="2143997"/>
            <a:ext cx="685800" cy="381806"/>
          </a:xfrm>
          <a:prstGeom prst="roundRect">
            <a:avLst/>
          </a:prstGeom>
          <a:solidFill>
            <a:schemeClr val="accent4">
              <a:alpha val="37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333500">
            <a:contourClr>
              <a:schemeClr val="accent4">
                <a:lumMod val="40000"/>
                <a:lumOff val="6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E91155A6-89AA-6441-A649-695BDDC62884}"/>
              </a:ext>
            </a:extLst>
          </p:cNvPr>
          <p:cNvSpPr/>
          <p:nvPr/>
        </p:nvSpPr>
        <p:spPr>
          <a:xfrm>
            <a:off x="1706758" y="3599164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rgbClr val="C0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RAM</a:t>
            </a: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8D35F992-FA21-EE4E-AE1B-91B1CB6EC303}"/>
              </a:ext>
            </a:extLst>
          </p:cNvPr>
          <p:cNvSpPr/>
          <p:nvPr/>
        </p:nvSpPr>
        <p:spPr>
          <a:xfrm>
            <a:off x="1976128" y="3762980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accent6"/>
            </a:extrusionClr>
            <a:contourClr>
              <a:schemeClr val="accent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I/O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6C450C68-9175-6549-A168-2639FF9CB728}"/>
              </a:ext>
            </a:extLst>
          </p:cNvPr>
          <p:cNvSpPr/>
          <p:nvPr/>
        </p:nvSpPr>
        <p:spPr>
          <a:xfrm>
            <a:off x="2296397" y="3253420"/>
            <a:ext cx="685800" cy="38180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tx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CPU</a:t>
            </a: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38EC2066-B82E-C24A-BC4B-234DA6BF1DD4}"/>
              </a:ext>
            </a:extLst>
          </p:cNvPr>
          <p:cNvSpPr/>
          <p:nvPr/>
        </p:nvSpPr>
        <p:spPr>
          <a:xfrm>
            <a:off x="2630405" y="3469353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rgbClr val="C0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RAM</a:t>
            </a: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E8A45F75-56EB-F54D-BDD5-69B79C1F4889}"/>
              </a:ext>
            </a:extLst>
          </p:cNvPr>
          <p:cNvSpPr/>
          <p:nvPr/>
        </p:nvSpPr>
        <p:spPr>
          <a:xfrm>
            <a:off x="2899775" y="3633169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accent6"/>
            </a:extrusionClr>
            <a:contourClr>
              <a:schemeClr val="accent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I/O</a:t>
            </a: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0B46CAF1-9928-D14B-989A-8AC37731A675}"/>
              </a:ext>
            </a:extLst>
          </p:cNvPr>
          <p:cNvSpPr/>
          <p:nvPr/>
        </p:nvSpPr>
        <p:spPr>
          <a:xfrm>
            <a:off x="3238716" y="3091209"/>
            <a:ext cx="685800" cy="38180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tx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CPU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416F55B0-6BC3-AA43-9CDA-5A338954276C}"/>
              </a:ext>
            </a:extLst>
          </p:cNvPr>
          <p:cNvSpPr/>
          <p:nvPr/>
        </p:nvSpPr>
        <p:spPr>
          <a:xfrm>
            <a:off x="3572724" y="3307142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rgbClr val="C0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RAM</a:t>
            </a: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09EAF626-ECC0-094B-8679-CF87DC765635}"/>
              </a:ext>
            </a:extLst>
          </p:cNvPr>
          <p:cNvSpPr/>
          <p:nvPr/>
        </p:nvSpPr>
        <p:spPr>
          <a:xfrm>
            <a:off x="3842094" y="3470958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accent6"/>
            </a:extrusionClr>
            <a:contourClr>
              <a:schemeClr val="accent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I/O</a:t>
            </a: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917C501B-E8C9-DD43-BB72-2BD224C220F5}"/>
              </a:ext>
            </a:extLst>
          </p:cNvPr>
          <p:cNvSpPr/>
          <p:nvPr/>
        </p:nvSpPr>
        <p:spPr>
          <a:xfrm>
            <a:off x="4504562" y="3166134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rgbClr val="C0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RAM</a:t>
            </a: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061EE5C9-C162-D247-97E7-D6F875400451}"/>
              </a:ext>
            </a:extLst>
          </p:cNvPr>
          <p:cNvSpPr/>
          <p:nvPr/>
        </p:nvSpPr>
        <p:spPr>
          <a:xfrm>
            <a:off x="4773932" y="3329950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accent6"/>
            </a:extrusionClr>
            <a:contourClr>
              <a:schemeClr val="accent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I/O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E30543B-5CDD-214F-AC77-2BAB6609B6AD}"/>
              </a:ext>
            </a:extLst>
          </p:cNvPr>
          <p:cNvSpPr/>
          <p:nvPr/>
        </p:nvSpPr>
        <p:spPr>
          <a:xfrm>
            <a:off x="4959010" y="3569609"/>
            <a:ext cx="93831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Inverse-Hypervisor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BA16013-44CF-9F41-9E52-3764EDAD0AC9}"/>
              </a:ext>
            </a:extLst>
          </p:cNvPr>
          <p:cNvSpPr/>
          <p:nvPr/>
        </p:nvSpPr>
        <p:spPr>
          <a:xfrm>
            <a:off x="4031791" y="3714531"/>
            <a:ext cx="93831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Inverse-Hypervisor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B328FE7-3180-D148-A685-219EEE8A9376}"/>
              </a:ext>
            </a:extLst>
          </p:cNvPr>
          <p:cNvSpPr/>
          <p:nvPr/>
        </p:nvSpPr>
        <p:spPr>
          <a:xfrm>
            <a:off x="3087528" y="3866824"/>
            <a:ext cx="93831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Inverse-Hypervisor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100ED85-1AAC-C84A-AF70-0991B9AA13C8}"/>
              </a:ext>
            </a:extLst>
          </p:cNvPr>
          <p:cNvSpPr/>
          <p:nvPr/>
        </p:nvSpPr>
        <p:spPr>
          <a:xfrm>
            <a:off x="2141284" y="4010371"/>
            <a:ext cx="93831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Inverse-Hypervisor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49E2A2C-4D34-EA42-97E2-DA0F773C5121}"/>
              </a:ext>
            </a:extLst>
          </p:cNvPr>
          <p:cNvSpPr txBox="1"/>
          <p:nvPr/>
        </p:nvSpPr>
        <p:spPr>
          <a:xfrm>
            <a:off x="2237667" y="4223628"/>
            <a:ext cx="1095173" cy="369332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Server 1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2AAEB30-B950-454D-86F6-EC5E75959C32}"/>
              </a:ext>
            </a:extLst>
          </p:cNvPr>
          <p:cNvSpPr txBox="1"/>
          <p:nvPr/>
        </p:nvSpPr>
        <p:spPr>
          <a:xfrm>
            <a:off x="3164388" y="4085759"/>
            <a:ext cx="1095173" cy="369332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Server 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D6A0200-2A3A-954E-9CF1-2907CEFEB5C5}"/>
              </a:ext>
            </a:extLst>
          </p:cNvPr>
          <p:cNvSpPr txBox="1"/>
          <p:nvPr/>
        </p:nvSpPr>
        <p:spPr>
          <a:xfrm>
            <a:off x="4126277" y="3946258"/>
            <a:ext cx="1095173" cy="369332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Server 3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40F1FE8-B8F0-C54D-AED6-35F412A225B2}"/>
              </a:ext>
            </a:extLst>
          </p:cNvPr>
          <p:cNvSpPr txBox="1"/>
          <p:nvPr/>
        </p:nvSpPr>
        <p:spPr>
          <a:xfrm>
            <a:off x="5041823" y="3794778"/>
            <a:ext cx="1095173" cy="369332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Server 4</a:t>
            </a: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0529C89D-A4BA-A548-9320-3C9D0F72FA98}"/>
              </a:ext>
            </a:extLst>
          </p:cNvPr>
          <p:cNvSpPr/>
          <p:nvPr/>
        </p:nvSpPr>
        <p:spPr>
          <a:xfrm>
            <a:off x="2609987" y="2208030"/>
            <a:ext cx="685800" cy="381806"/>
          </a:xfrm>
          <a:prstGeom prst="roundRect">
            <a:avLst/>
          </a:prstGeom>
          <a:solidFill>
            <a:schemeClr val="accent4">
              <a:alpha val="37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333500">
            <a:contourClr>
              <a:schemeClr val="accent4">
                <a:lumMod val="40000"/>
                <a:lumOff val="6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830DFC27-287D-4344-AAA7-4786CBC28944}"/>
              </a:ext>
            </a:extLst>
          </p:cNvPr>
          <p:cNvSpPr/>
          <p:nvPr/>
        </p:nvSpPr>
        <p:spPr>
          <a:xfrm>
            <a:off x="2287505" y="2019504"/>
            <a:ext cx="685800" cy="381806"/>
          </a:xfrm>
          <a:prstGeom prst="roundRect">
            <a:avLst/>
          </a:prstGeom>
          <a:solidFill>
            <a:schemeClr val="accent4">
              <a:alpha val="37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333500">
            <a:contourClr>
              <a:schemeClr val="accent4">
                <a:lumMod val="40000"/>
                <a:lumOff val="6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7F1C98F-2757-AB41-AFA8-28D7C490D43B}"/>
              </a:ext>
            </a:extLst>
          </p:cNvPr>
          <p:cNvSpPr/>
          <p:nvPr/>
        </p:nvSpPr>
        <p:spPr>
          <a:xfrm>
            <a:off x="826182" y="1305569"/>
            <a:ext cx="3165680" cy="338554"/>
          </a:xfrm>
          <a:prstGeom prst="rect">
            <a:avLst/>
          </a:prstGeom>
          <a:scene3d>
            <a:camera prst="perspectiveHeroicExtremeRightFacing">
              <a:rot lat="425556" lon="20438258" rev="295136"/>
            </a:camera>
            <a:lightRig rig="threePt" dir="t"/>
          </a:scene3d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Virtual CPU migration</a:t>
            </a:r>
          </a:p>
        </p:txBody>
      </p: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A1F43433-355B-9547-9EBA-50B6438C6DD2}"/>
              </a:ext>
            </a:extLst>
          </p:cNvPr>
          <p:cNvSpPr/>
          <p:nvPr/>
        </p:nvSpPr>
        <p:spPr>
          <a:xfrm>
            <a:off x="4170554" y="2950201"/>
            <a:ext cx="685800" cy="38180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tx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CPU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BE7467F-9F2A-8448-A5D3-B0F38A22C45F}"/>
              </a:ext>
            </a:extLst>
          </p:cNvPr>
          <p:cNvSpPr/>
          <p:nvPr/>
        </p:nvSpPr>
        <p:spPr>
          <a:xfrm>
            <a:off x="1145344" y="1123950"/>
            <a:ext cx="4419600" cy="2362637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solidFill>
              <a:schemeClr val="tx2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CF2AE33-C5A2-A24B-AA2E-77B2755A6DFF}"/>
              </a:ext>
            </a:extLst>
          </p:cNvPr>
          <p:cNvGrpSpPr/>
          <p:nvPr/>
        </p:nvGrpSpPr>
        <p:grpSpPr>
          <a:xfrm>
            <a:off x="3233730" y="1802214"/>
            <a:ext cx="1276400" cy="767371"/>
            <a:chOff x="1695485" y="2040003"/>
            <a:chExt cx="1276400" cy="767371"/>
          </a:xfrm>
        </p:grpSpPr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36849663-7DED-0C46-9327-FD9D60F8A06B}"/>
                </a:ext>
              </a:extLst>
            </p:cNvPr>
            <p:cNvSpPr/>
            <p:nvPr/>
          </p:nvSpPr>
          <p:spPr>
            <a:xfrm>
              <a:off x="1695485" y="2040003"/>
              <a:ext cx="685800" cy="381806"/>
            </a:xfrm>
            <a:prstGeom prst="round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contourClr>
                <a:schemeClr val="tx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vCPU</a:t>
              </a:r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8085A113-F275-6D4C-982A-929DED07D74B}"/>
                </a:ext>
              </a:extLst>
            </p:cNvPr>
            <p:cNvSpPr/>
            <p:nvPr/>
          </p:nvSpPr>
          <p:spPr>
            <a:xfrm>
              <a:off x="2021880" y="2254946"/>
              <a:ext cx="685800" cy="38180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rgbClr val="C00000"/>
              </a:extrusionClr>
              <a:contourClr>
                <a:srgbClr val="C00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RAM</a:t>
              </a:r>
            </a:p>
          </p:txBody>
        </p:sp>
        <p:sp>
          <p:nvSpPr>
            <p:cNvPr id="93" name="Rounded Rectangle 92">
              <a:extLst>
                <a:ext uri="{FF2B5EF4-FFF2-40B4-BE49-F238E27FC236}">
                  <a16:creationId xmlns:a16="http://schemas.microsoft.com/office/drawing/2014/main" id="{30C763D0-14AE-E54A-A442-E3333B8F9CAF}"/>
                </a:ext>
              </a:extLst>
            </p:cNvPr>
            <p:cNvSpPr/>
            <p:nvPr/>
          </p:nvSpPr>
          <p:spPr>
            <a:xfrm>
              <a:off x="2286085" y="2425568"/>
              <a:ext cx="685800" cy="381806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chemeClr val="accent6"/>
              </a:extrusionClr>
              <a:contourClr>
                <a:schemeClr val="accent6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I/O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793C995D-0DC0-6C4B-83F5-DE98839008AE}"/>
              </a:ext>
            </a:extLst>
          </p:cNvPr>
          <p:cNvGrpSpPr/>
          <p:nvPr/>
        </p:nvGrpSpPr>
        <p:grpSpPr>
          <a:xfrm>
            <a:off x="4179774" y="1644704"/>
            <a:ext cx="1276400" cy="767371"/>
            <a:chOff x="1695485" y="2040003"/>
            <a:chExt cx="1276400" cy="767371"/>
          </a:xfrm>
        </p:grpSpPr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F5371DD2-6FFF-B642-8CD3-F9D63188E51E}"/>
                </a:ext>
              </a:extLst>
            </p:cNvPr>
            <p:cNvSpPr/>
            <p:nvPr/>
          </p:nvSpPr>
          <p:spPr>
            <a:xfrm>
              <a:off x="1695485" y="2040003"/>
              <a:ext cx="685800" cy="381806"/>
            </a:xfrm>
            <a:prstGeom prst="round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contourClr>
                <a:schemeClr val="tx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vCPU</a:t>
              </a:r>
            </a:p>
          </p:txBody>
        </p:sp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8026D636-55E3-E045-84F3-3C2D96212B3D}"/>
                </a:ext>
              </a:extLst>
            </p:cNvPr>
            <p:cNvSpPr/>
            <p:nvPr/>
          </p:nvSpPr>
          <p:spPr>
            <a:xfrm>
              <a:off x="2021880" y="2254946"/>
              <a:ext cx="685800" cy="38180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rgbClr val="C00000"/>
              </a:extrusionClr>
              <a:contourClr>
                <a:srgbClr val="C00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RAM</a:t>
              </a:r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1D99EC01-8CAC-CA43-A1C4-0110603F6312}"/>
                </a:ext>
              </a:extLst>
            </p:cNvPr>
            <p:cNvSpPr/>
            <p:nvPr/>
          </p:nvSpPr>
          <p:spPr>
            <a:xfrm>
              <a:off x="2286085" y="2425568"/>
              <a:ext cx="685800" cy="381806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chemeClr val="accent6"/>
              </a:extrusionClr>
              <a:contourClr>
                <a:schemeClr val="accent6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I/O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DA599589-CB06-4241-BB74-DD9777347FDC}"/>
              </a:ext>
            </a:extLst>
          </p:cNvPr>
          <p:cNvGrpSpPr/>
          <p:nvPr/>
        </p:nvGrpSpPr>
        <p:grpSpPr>
          <a:xfrm>
            <a:off x="1368989" y="2066914"/>
            <a:ext cx="1276400" cy="767371"/>
            <a:chOff x="1695485" y="2040003"/>
            <a:chExt cx="1276400" cy="767371"/>
          </a:xfrm>
        </p:grpSpPr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BDEC4003-D27F-584A-ADAE-FAC12314A4ED}"/>
                </a:ext>
              </a:extLst>
            </p:cNvPr>
            <p:cNvSpPr/>
            <p:nvPr/>
          </p:nvSpPr>
          <p:spPr>
            <a:xfrm>
              <a:off x="1695485" y="2040003"/>
              <a:ext cx="685800" cy="381806"/>
            </a:xfrm>
            <a:prstGeom prst="round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contourClr>
                <a:schemeClr val="tx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vCPU</a:t>
              </a:r>
            </a:p>
          </p:txBody>
        </p:sp>
        <p:sp>
          <p:nvSpPr>
            <p:cNvPr id="100" name="Rounded Rectangle 99">
              <a:extLst>
                <a:ext uri="{FF2B5EF4-FFF2-40B4-BE49-F238E27FC236}">
                  <a16:creationId xmlns:a16="http://schemas.microsoft.com/office/drawing/2014/main" id="{2E7F9BB8-29EA-C546-A4EA-C81DA50A7714}"/>
                </a:ext>
              </a:extLst>
            </p:cNvPr>
            <p:cNvSpPr/>
            <p:nvPr/>
          </p:nvSpPr>
          <p:spPr>
            <a:xfrm>
              <a:off x="2021880" y="2254946"/>
              <a:ext cx="685800" cy="38180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rgbClr val="C00000"/>
              </a:extrusionClr>
              <a:contourClr>
                <a:srgbClr val="C00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RAM</a:t>
              </a:r>
            </a:p>
          </p:txBody>
        </p:sp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id="{51A34270-2FCF-2743-996F-A1B5BB3517FB}"/>
                </a:ext>
              </a:extLst>
            </p:cNvPr>
            <p:cNvSpPr/>
            <p:nvPr/>
          </p:nvSpPr>
          <p:spPr>
            <a:xfrm>
              <a:off x="2286085" y="2425568"/>
              <a:ext cx="685800" cy="381806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chemeClr val="accent6"/>
              </a:extrusionClr>
              <a:contourClr>
                <a:schemeClr val="accent6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I/O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1D57A37-0DE9-2443-B7C2-2932B8614568}"/>
              </a:ext>
            </a:extLst>
          </p:cNvPr>
          <p:cNvGrpSpPr/>
          <p:nvPr/>
        </p:nvGrpSpPr>
        <p:grpSpPr>
          <a:xfrm>
            <a:off x="2301198" y="1923978"/>
            <a:ext cx="1276400" cy="767371"/>
            <a:chOff x="1695485" y="2040003"/>
            <a:chExt cx="1276400" cy="767371"/>
          </a:xfrm>
        </p:grpSpPr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1475DAB8-79D2-054E-B1E6-B318A99710FF}"/>
                </a:ext>
              </a:extLst>
            </p:cNvPr>
            <p:cNvSpPr/>
            <p:nvPr/>
          </p:nvSpPr>
          <p:spPr>
            <a:xfrm>
              <a:off x="1695485" y="2040003"/>
              <a:ext cx="685800" cy="381806"/>
            </a:xfrm>
            <a:prstGeom prst="round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contourClr>
                <a:schemeClr val="tx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vCPU</a:t>
              </a:r>
            </a:p>
          </p:txBody>
        </p:sp>
        <p:sp>
          <p:nvSpPr>
            <p:cNvPr id="104" name="Rounded Rectangle 103">
              <a:extLst>
                <a:ext uri="{FF2B5EF4-FFF2-40B4-BE49-F238E27FC236}">
                  <a16:creationId xmlns:a16="http://schemas.microsoft.com/office/drawing/2014/main" id="{6C1AE9B3-6236-F146-80F4-D564C57CD14B}"/>
                </a:ext>
              </a:extLst>
            </p:cNvPr>
            <p:cNvSpPr/>
            <p:nvPr/>
          </p:nvSpPr>
          <p:spPr>
            <a:xfrm>
              <a:off x="2021880" y="2254946"/>
              <a:ext cx="685800" cy="38180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rgbClr val="C00000"/>
              </a:extrusionClr>
              <a:contourClr>
                <a:srgbClr val="C00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RAM</a:t>
              </a:r>
            </a:p>
          </p:txBody>
        </p:sp>
        <p:sp>
          <p:nvSpPr>
            <p:cNvPr id="105" name="Rounded Rectangle 104">
              <a:extLst>
                <a:ext uri="{FF2B5EF4-FFF2-40B4-BE49-F238E27FC236}">
                  <a16:creationId xmlns:a16="http://schemas.microsoft.com/office/drawing/2014/main" id="{E4FC8FD3-29A7-324A-B57C-2C21B5EE97FC}"/>
                </a:ext>
              </a:extLst>
            </p:cNvPr>
            <p:cNvSpPr/>
            <p:nvPr/>
          </p:nvSpPr>
          <p:spPr>
            <a:xfrm>
              <a:off x="2286085" y="2425568"/>
              <a:ext cx="685800" cy="381806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chemeClr val="accent6"/>
              </a:extrusionClr>
              <a:contourClr>
                <a:schemeClr val="accent6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I/O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34E5B4C-C5A3-1142-910B-D4AFE1F35FFC}"/>
              </a:ext>
            </a:extLst>
          </p:cNvPr>
          <p:cNvGrpSpPr/>
          <p:nvPr/>
        </p:nvGrpSpPr>
        <p:grpSpPr>
          <a:xfrm>
            <a:off x="2300772" y="1907489"/>
            <a:ext cx="205855" cy="774320"/>
            <a:chOff x="959347" y="1195432"/>
            <a:chExt cx="315550" cy="447054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EA5B560-0413-074A-936A-E22B452549BA}"/>
                </a:ext>
              </a:extLst>
            </p:cNvPr>
            <p:cNvCxnSpPr/>
            <p:nvPr/>
          </p:nvCxnSpPr>
          <p:spPr>
            <a:xfrm flipH="1">
              <a:off x="959349" y="1195432"/>
              <a:ext cx="289940" cy="0"/>
            </a:xfrm>
            <a:prstGeom prst="line">
              <a:avLst/>
            </a:prstGeom>
            <a:ln w="317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3398DC6-D82A-6246-9992-73E748B4CA75}"/>
                </a:ext>
              </a:extLst>
            </p:cNvPr>
            <p:cNvCxnSpPr/>
            <p:nvPr/>
          </p:nvCxnSpPr>
          <p:spPr>
            <a:xfrm>
              <a:off x="959347" y="1195432"/>
              <a:ext cx="0" cy="441929"/>
            </a:xfrm>
            <a:prstGeom prst="line">
              <a:avLst/>
            </a:prstGeom>
            <a:ln w="317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2F9F385D-21F6-804C-8782-0E75C8DA9A1D}"/>
                </a:ext>
              </a:extLst>
            </p:cNvPr>
            <p:cNvCxnSpPr/>
            <p:nvPr/>
          </p:nvCxnSpPr>
          <p:spPr>
            <a:xfrm flipV="1">
              <a:off x="959347" y="1641371"/>
              <a:ext cx="315550" cy="1115"/>
            </a:xfrm>
            <a:prstGeom prst="line">
              <a:avLst/>
            </a:prstGeom>
            <a:ln w="31750" cap="rnd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Arc 109">
            <a:extLst>
              <a:ext uri="{FF2B5EF4-FFF2-40B4-BE49-F238E27FC236}">
                <a16:creationId xmlns:a16="http://schemas.microsoft.com/office/drawing/2014/main" id="{CF542F88-9E1B-4847-9BEF-5AD06F63EEA5}"/>
              </a:ext>
            </a:extLst>
          </p:cNvPr>
          <p:cNvSpPr/>
          <p:nvPr/>
        </p:nvSpPr>
        <p:spPr>
          <a:xfrm flipH="1">
            <a:off x="1773910" y="1934986"/>
            <a:ext cx="803003" cy="609600"/>
          </a:xfrm>
          <a:prstGeom prst="arc">
            <a:avLst>
              <a:gd name="adj1" fmla="val 11802722"/>
              <a:gd name="adj2" fmla="val 21134945"/>
            </a:avLst>
          </a:prstGeom>
          <a:ln w="25400" cap="rnd">
            <a:solidFill>
              <a:schemeClr val="accent4"/>
            </a:solidFill>
            <a:headEnd type="triangle"/>
          </a:ln>
          <a:effectLst>
            <a:glow rad="63500">
              <a:schemeClr val="accent4">
                <a:alpha val="28000"/>
              </a:schemeClr>
            </a:glow>
          </a:effectLst>
          <a:scene3d>
            <a:camera prst="isometricRightUp">
              <a:rot lat="73546" lon="21291996" rev="235993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017A2ED-C77E-0547-8BA1-F620ECAC6F65}"/>
              </a:ext>
            </a:extLst>
          </p:cNvPr>
          <p:cNvGrpSpPr/>
          <p:nvPr/>
        </p:nvGrpSpPr>
        <p:grpSpPr>
          <a:xfrm>
            <a:off x="2241588" y="1909561"/>
            <a:ext cx="257486" cy="797477"/>
            <a:chOff x="762000" y="1195432"/>
            <a:chExt cx="394694" cy="441929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B71129FE-E224-B641-83E0-9800E4908B7E}"/>
                </a:ext>
              </a:extLst>
            </p:cNvPr>
            <p:cNvCxnSpPr/>
            <p:nvPr/>
          </p:nvCxnSpPr>
          <p:spPr>
            <a:xfrm>
              <a:off x="762000" y="1195432"/>
              <a:ext cx="197347" cy="0"/>
            </a:xfrm>
            <a:prstGeom prst="line">
              <a:avLst/>
            </a:prstGeom>
            <a:ln w="317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46414AAC-3D0A-B445-B71D-B22836ADFEB2}"/>
                </a:ext>
              </a:extLst>
            </p:cNvPr>
            <p:cNvCxnSpPr/>
            <p:nvPr/>
          </p:nvCxnSpPr>
          <p:spPr>
            <a:xfrm>
              <a:off x="959347" y="1195432"/>
              <a:ext cx="0" cy="441929"/>
            </a:xfrm>
            <a:prstGeom prst="line">
              <a:avLst/>
            </a:prstGeom>
            <a:ln w="317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1A854B2-5E30-3448-856D-89D9512403D8}"/>
                </a:ext>
              </a:extLst>
            </p:cNvPr>
            <p:cNvCxnSpPr/>
            <p:nvPr/>
          </p:nvCxnSpPr>
          <p:spPr>
            <a:xfrm>
              <a:off x="959347" y="1637361"/>
              <a:ext cx="197347" cy="0"/>
            </a:xfrm>
            <a:prstGeom prst="line">
              <a:avLst/>
            </a:prstGeom>
            <a:ln w="31750" cap="rnd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5" name="TextBox 114">
            <a:extLst>
              <a:ext uri="{FF2B5EF4-FFF2-40B4-BE49-F238E27FC236}">
                <a16:creationId xmlns:a16="http://schemas.microsoft.com/office/drawing/2014/main" id="{948A3827-BB28-A34B-91A7-79194D3DF58E}"/>
              </a:ext>
            </a:extLst>
          </p:cNvPr>
          <p:cNvSpPr txBox="1"/>
          <p:nvPr/>
        </p:nvSpPr>
        <p:spPr>
          <a:xfrm>
            <a:off x="6106239" y="2093526"/>
            <a:ext cx="30768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Uses 2 levels of hardware based dynamic address translation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Migrates vCPUs and memory transparently to the guest 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Dynamically and automatically load balances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Self-optimizing using 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No central control</a:t>
            </a:r>
          </a:p>
        </p:txBody>
      </p:sp>
    </p:spTree>
    <p:extLst>
      <p:ext uri="{BB962C8B-B14F-4D97-AF65-F5344CB8AC3E}">
        <p14:creationId xmlns:p14="http://schemas.microsoft.com/office/powerpoint/2010/main" val="65133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85" grpId="0" animBg="1"/>
      <p:bldP spid="85" grpId="1" animBg="1"/>
      <p:bldP spid="86" grpId="0" animBg="1"/>
      <p:bldP spid="110" grpId="0" animBg="1"/>
      <p:bldP spid="1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C670F-7731-074E-90A0-5F758305F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/>
          <a:lstStyle/>
          <a:p>
            <a:r>
              <a:rPr lang="en-US" dirty="0"/>
              <a:t>Scale Up or Out? Best of Both Worlds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69F8836-241A-644E-86E9-2CD602B487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16616"/>
              </p:ext>
            </p:extLst>
          </p:nvPr>
        </p:nvGraphicFramePr>
        <p:xfrm>
          <a:off x="1683214" y="1610136"/>
          <a:ext cx="5936786" cy="29757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17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43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61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45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3240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Scale Up</a:t>
                      </a:r>
                    </a:p>
                  </a:txBody>
                  <a:tcPr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Scale Out</a:t>
                      </a:r>
                    </a:p>
                  </a:txBody>
                  <a:tcPr marT="34290" marB="3429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DVM</a:t>
                      </a:r>
                    </a:p>
                  </a:txBody>
                  <a:tcPr marT="34290" marB="34290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9340">
                <a:tc>
                  <a:txBody>
                    <a:bodyPr/>
                    <a:lstStyle/>
                    <a:p>
                      <a:pPr algn="ctr"/>
                      <a:r>
                        <a:rPr lang="en-US" sz="600"/>
                        <a:t> </a:t>
                      </a:r>
                    </a:p>
                    <a:p>
                      <a:pPr algn="ctr"/>
                      <a:r>
                        <a:rPr lang="en-US" sz="1600"/>
                        <a:t>Software Simplicity</a:t>
                      </a:r>
                    </a:p>
                  </a:txBody>
                  <a:tcPr marT="34290" marB="34290"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4000" dirty="0">
                        <a:solidFill>
                          <a:srgbClr val="008000"/>
                        </a:solidFill>
                      </a:endParaRPr>
                    </a:p>
                  </a:txBody>
                  <a:tcPr marT="34290" marB="34290" anchor="ctr" anchorCtr="1"/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4000" dirty="0"/>
                    </a:p>
                  </a:txBody>
                  <a:tcPr marT="34290" marB="34290"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4000" dirty="0">
                        <a:solidFill>
                          <a:srgbClr val="008000"/>
                        </a:solidFill>
                      </a:endParaRPr>
                    </a:p>
                  </a:txBody>
                  <a:tcPr marT="34290" marB="34290" anchor="ctr" anchorCtr="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4041">
                <a:tc>
                  <a:txBody>
                    <a:bodyPr/>
                    <a:lstStyle/>
                    <a:p>
                      <a:pPr algn="ctr"/>
                      <a:endParaRPr lang="en-US" sz="700"/>
                    </a:p>
                    <a:p>
                      <a:pPr algn="ctr"/>
                      <a:r>
                        <a:rPr lang="en-US" sz="1600"/>
                        <a:t>Hardware</a:t>
                      </a:r>
                      <a:r>
                        <a:rPr lang="en-US" sz="1600" baseline="0"/>
                        <a:t> Cost</a:t>
                      </a:r>
                      <a:endParaRPr lang="en-US" sz="1600"/>
                    </a:p>
                  </a:txBody>
                  <a:tcPr marT="34290" marB="34290" anchor="ctr" anchorCtr="1"/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4000" dirty="0"/>
                    </a:p>
                  </a:txBody>
                  <a:tcPr marT="34290" marB="34290"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4000" dirty="0">
                        <a:solidFill>
                          <a:srgbClr val="008000"/>
                        </a:solidFill>
                      </a:endParaRPr>
                    </a:p>
                  </a:txBody>
                  <a:tcPr marT="34290" marB="34290"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4000" dirty="0">
                        <a:solidFill>
                          <a:srgbClr val="008000"/>
                        </a:solidFill>
                      </a:endParaRPr>
                    </a:p>
                  </a:txBody>
                  <a:tcPr marT="34290" marB="34290"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3" descr="A license plate on a car&#10;&#10;Description automatically generated">
            <a:extLst>
              <a:ext uri="{FF2B5EF4-FFF2-40B4-BE49-F238E27FC236}">
                <a16:creationId xmlns:a16="http://schemas.microsoft.com/office/drawing/2014/main" id="{528E87B1-AAAE-59F3-0F6F-6AD440FCC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469" y="163352"/>
            <a:ext cx="1484196" cy="108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33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C670F-7731-074E-90A0-5F758305F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/>
          <a:lstStyle/>
          <a:p>
            <a:r>
              <a:rPr lang="en-US" dirty="0"/>
              <a:t>Summary of DVM Technology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7EB46B7-C35A-B947-891B-D7CB6D0415F7}"/>
              </a:ext>
            </a:extLst>
          </p:cNvPr>
          <p:cNvSpPr txBox="1">
            <a:spLocks/>
          </p:cNvSpPr>
          <p:nvPr/>
        </p:nvSpPr>
        <p:spPr>
          <a:xfrm>
            <a:off x="457200" y="1044425"/>
            <a:ext cx="8229600" cy="368845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The virtual machine aggregates the processors, all the memory, all the storage, all the Ethernets (except for a private interconnect that the DVM treats more as a system bus than a network).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The DVM treats the resources as </a:t>
            </a:r>
            <a:r>
              <a:rPr lang="en-US" i="1" dirty="0">
                <a:solidFill>
                  <a:schemeClr val="bg1"/>
                </a:solidFill>
              </a:rPr>
              <a:t>virtual and mobile</a:t>
            </a:r>
            <a:r>
              <a:rPr lang="en-US" dirty="0">
                <a:solidFill>
                  <a:schemeClr val="bg1"/>
                </a:solidFill>
              </a:rPr>
              <a:t>.  The DVM hyperkernel binds the virtual resources to physical resources, dynamically, as needed, on demand.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There is </a:t>
            </a:r>
            <a:r>
              <a:rPr lang="en-US" i="1" dirty="0">
                <a:solidFill>
                  <a:schemeClr val="bg1"/>
                </a:solidFill>
              </a:rPr>
              <a:t>no master</a:t>
            </a:r>
            <a:r>
              <a:rPr lang="en-US" dirty="0">
                <a:solidFill>
                  <a:schemeClr val="bg1"/>
                </a:solidFill>
              </a:rPr>
              <a:t> node and </a:t>
            </a:r>
            <a:r>
              <a:rPr lang="en-US" i="1" dirty="0">
                <a:solidFill>
                  <a:schemeClr val="bg1"/>
                </a:solidFill>
              </a:rPr>
              <a:t>no shared state </a:t>
            </a:r>
            <a:r>
              <a:rPr lang="en-US" dirty="0">
                <a:solidFill>
                  <a:schemeClr val="bg1"/>
                </a:solidFill>
              </a:rPr>
              <a:t>in the hyperkernel. DVM </a:t>
            </a:r>
            <a:r>
              <a:rPr lang="en-US" dirty="0" err="1">
                <a:solidFill>
                  <a:schemeClr val="bg1"/>
                </a:solidFill>
              </a:rPr>
              <a:t>managemant</a:t>
            </a:r>
            <a:r>
              <a:rPr lang="en-US" dirty="0">
                <a:solidFill>
                  <a:schemeClr val="bg1"/>
                </a:solidFill>
              </a:rPr>
              <a:t> is distributed.  Therefore, no single point of failure.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The DVM uses hardware virtualization extensions. Modern hardware has two levels of page tables to translate virtual to physical address: the OS uses the first level, the hyperkernel manage the second, invisibly to the OS.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Processor migration is fast!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Memory is always strongly cache coherent.  There can be multiple copies of read only pages across the cluster. On a page write, the </a:t>
            </a:r>
            <a:r>
              <a:rPr lang="en-US" dirty="0" err="1">
                <a:solidFill>
                  <a:schemeClr val="bg1"/>
                </a:solidFill>
              </a:rPr>
              <a:t>hyperkernel</a:t>
            </a:r>
            <a:r>
              <a:rPr lang="en-US" dirty="0">
                <a:solidFill>
                  <a:schemeClr val="bg1"/>
                </a:solidFill>
              </a:rPr>
              <a:t> does the necessary page invalidation, TLB management, etc. Copy on write is supported. Intel store order is preserved.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The DVM hyperkernel sits between the OS and the hardware. 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The DVM is completely agnostic. It looks like hardware to the OS.</a:t>
            </a:r>
          </a:p>
        </p:txBody>
      </p:sp>
    </p:spTree>
    <p:extLst>
      <p:ext uri="{BB962C8B-B14F-4D97-AF65-F5344CB8AC3E}">
        <p14:creationId xmlns:p14="http://schemas.microsoft.com/office/powerpoint/2010/main" val="255152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DDFF8-CB68-056A-BEAF-C29D83D55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389" y="1389529"/>
            <a:ext cx="8061511" cy="26894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Reliability</a:t>
            </a:r>
            <a:br>
              <a:rPr lang="en-US" sz="4800" dirty="0"/>
            </a:br>
            <a:br>
              <a:rPr lang="en-US" sz="4800" dirty="0"/>
            </a:br>
            <a:r>
              <a:rPr lang="en-US" sz="3200" i="1" dirty="0"/>
              <a:t>What happens if there is a hardware failure on a single node? </a:t>
            </a:r>
            <a:br>
              <a:rPr lang="en-US" sz="3200" i="1" dirty="0"/>
            </a:br>
            <a:br>
              <a:rPr lang="en-US" sz="3200" i="1" dirty="0"/>
            </a:br>
            <a:r>
              <a:rPr lang="en-US" sz="3200" i="1" dirty="0"/>
              <a:t>Does it bring down the entire cluster?</a:t>
            </a:r>
            <a:endParaRPr lang="en-US" sz="4800" i="1" dirty="0"/>
          </a:p>
        </p:txBody>
      </p:sp>
    </p:spTree>
    <p:extLst>
      <p:ext uri="{BB962C8B-B14F-4D97-AF65-F5344CB8AC3E}">
        <p14:creationId xmlns:p14="http://schemas.microsoft.com/office/powerpoint/2010/main" val="46991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B499F3-50CA-AC76-1AE4-12F4C05AB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9158"/>
            <a:ext cx="8229600" cy="339407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 dirty="0"/>
              <a:t>Virtual resources can migrate; therefore, we might be able to exploit redundancy using migration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 dirty="0"/>
              <a:t>Motherboards have extensive telemetry (they track temperature, DRAM errors, network errors, and more)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 dirty="0"/>
              <a:t>Existing OS’s rarely make use of this data.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 dirty="0"/>
              <a:t>The DVM can track error trends (e.g. is the DRAM error rate increasing on some DIMM? Is the temperature rising indicating a potential fan failure?)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 dirty="0"/>
              <a:t>The DVM can proactively respond when thresholds are exceeded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76D375-35DD-F9B8-CA33-88089EB10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Insights</a:t>
            </a:r>
          </a:p>
        </p:txBody>
      </p:sp>
    </p:spTree>
    <p:extLst>
      <p:ext uri="{BB962C8B-B14F-4D97-AF65-F5344CB8AC3E}">
        <p14:creationId xmlns:p14="http://schemas.microsoft.com/office/powerpoint/2010/main" val="8476897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B31FB-9E1A-C743-8DC6-BDC84DA0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idalGuard.mp4" descr="TidalGuard.mp4">
            <a:hlinkClick r:id="" action="ppaction://media"/>
            <a:extLst>
              <a:ext uri="{FF2B5EF4-FFF2-40B4-BE49-F238E27FC236}">
                <a16:creationId xmlns:a16="http://schemas.microsoft.com/office/drawing/2014/main" id="{98D6E60C-379D-A047-8220-E6E26BE7DC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6" y="544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3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C670F-7731-074E-90A0-5F758305F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/>
          <a:lstStyle/>
          <a:p>
            <a:r>
              <a:rPr lang="en-US" dirty="0"/>
              <a:t>Optimization Philosophy Based on ML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7EB46B7-C35A-B947-891B-D7CB6D0415F7}"/>
              </a:ext>
            </a:extLst>
          </p:cNvPr>
          <p:cNvSpPr txBox="1">
            <a:spLocks/>
          </p:cNvSpPr>
          <p:nvPr/>
        </p:nvSpPr>
        <p:spPr>
          <a:xfrm>
            <a:off x="457200" y="1563329"/>
            <a:ext cx="8229600" cy="334395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Machines operate faster than humans.  So let them. </a:t>
            </a:r>
          </a:p>
          <a:p>
            <a:pPr marL="342900" indent="-342900"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Performance is dominated by the (largely unpredictable) pattern of access between processors and memory</a:t>
            </a:r>
          </a:p>
          <a:p>
            <a:pPr marL="342900" indent="-342900"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The </a:t>
            </a:r>
            <a:r>
              <a:rPr lang="en-US" sz="2000" dirty="0" err="1">
                <a:solidFill>
                  <a:schemeClr val="bg1"/>
                </a:solidFill>
              </a:rPr>
              <a:t>hyperkernel</a:t>
            </a:r>
            <a:r>
              <a:rPr lang="en-US" sz="2000" dirty="0">
                <a:solidFill>
                  <a:schemeClr val="bg1"/>
                </a:solidFill>
              </a:rPr>
              <a:t> observes, adjusts, analyzes and adapts</a:t>
            </a:r>
          </a:p>
          <a:p>
            <a:pPr marL="342900" indent="-342900"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Our goal was to build-in intelligence and machine-learning into the </a:t>
            </a:r>
            <a:r>
              <a:rPr lang="en-US" sz="2000" dirty="0" err="1">
                <a:solidFill>
                  <a:schemeClr val="bg1"/>
                </a:solidFill>
              </a:rPr>
              <a:t>hyperkernel</a:t>
            </a:r>
            <a:r>
              <a:rPr lang="en-US" sz="2000" dirty="0">
                <a:solidFill>
                  <a:schemeClr val="bg1"/>
                </a:solidFill>
              </a:rPr>
              <a:t> to automatically and dynamically monitor and optimize  performance through </a:t>
            </a:r>
            <a:r>
              <a:rPr lang="en-US" sz="2000" i="1" dirty="0">
                <a:solidFill>
                  <a:schemeClr val="bg1"/>
                </a:solidFill>
              </a:rPr>
              <a:t>introspection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This leads us to a model in which the DVM can track </a:t>
            </a:r>
            <a:r>
              <a:rPr lang="en-US" sz="2000" i="1" dirty="0">
                <a:solidFill>
                  <a:schemeClr val="bg1"/>
                </a:solidFill>
              </a:rPr>
              <a:t>threads and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i="1" dirty="0">
                <a:solidFill>
                  <a:schemeClr val="bg1"/>
                </a:solidFill>
              </a:rPr>
              <a:t>working set locality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42CFBD-ACAA-63EF-6DF3-4999F4C570D4}"/>
              </a:ext>
            </a:extLst>
          </p:cNvPr>
          <p:cNvSpPr txBox="1"/>
          <p:nvPr/>
        </p:nvSpPr>
        <p:spPr>
          <a:xfrm>
            <a:off x="309716" y="895350"/>
            <a:ext cx="4572000" cy="496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solidFill>
                  <a:schemeClr val="bg1"/>
                </a:solidFill>
              </a:rPr>
              <a:t>Guiding Principles:</a:t>
            </a:r>
          </a:p>
        </p:txBody>
      </p:sp>
    </p:spTree>
    <p:extLst>
      <p:ext uri="{BB962C8B-B14F-4D97-AF65-F5344CB8AC3E}">
        <p14:creationId xmlns:p14="http://schemas.microsoft.com/office/powerpoint/2010/main" val="124428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DDFF8-CB68-056A-BEAF-C29D83D55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917" y="2143125"/>
            <a:ext cx="4787153" cy="85725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Fast Recovery</a:t>
            </a:r>
          </a:p>
        </p:txBody>
      </p:sp>
    </p:spTree>
    <p:extLst>
      <p:ext uri="{BB962C8B-B14F-4D97-AF65-F5344CB8AC3E}">
        <p14:creationId xmlns:p14="http://schemas.microsoft.com/office/powerpoint/2010/main" val="254709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8A8F8-19EC-5446-A9FD-B818A388B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/>
          <a:lstStyle/>
          <a:p>
            <a:r>
              <a:rPr lang="en-US" dirty="0"/>
              <a:t>First, some background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C01E17-99BC-D3EF-0337-6199180CA5D1}"/>
              </a:ext>
            </a:extLst>
          </p:cNvPr>
          <p:cNvSpPr txBox="1"/>
          <p:nvPr/>
        </p:nvSpPr>
        <p:spPr>
          <a:xfrm>
            <a:off x="836023" y="1150356"/>
            <a:ext cx="7410994" cy="3375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dirty="0">
                <a:solidFill>
                  <a:schemeClr val="bg1"/>
                </a:solidFill>
              </a:rPr>
              <a:t>At boot time, Linux, as an example, clears all memory, reloads the OS, and loads application programs from disk (or over the network). </a:t>
            </a:r>
          </a:p>
          <a:p>
            <a:pPr>
              <a:spcAft>
                <a:spcPts val="1000"/>
              </a:spcAft>
            </a:pPr>
            <a:r>
              <a:rPr lang="en-US" sz="2000" dirty="0">
                <a:solidFill>
                  <a:schemeClr val="bg1"/>
                </a:solidFill>
              </a:rPr>
              <a:t>It can take 30 minutes or more to boot a 1 TB DRAM server to recover, not counting getting the applications back online. </a:t>
            </a:r>
          </a:p>
          <a:p>
            <a:pPr>
              <a:spcAft>
                <a:spcPts val="1000"/>
              </a:spcAft>
            </a:pPr>
            <a:r>
              <a:rPr lang="en-US" sz="2000" dirty="0">
                <a:solidFill>
                  <a:schemeClr val="bg1"/>
                </a:solidFill>
              </a:rPr>
              <a:t>But is it </a:t>
            </a:r>
            <a:r>
              <a:rPr lang="en-US" sz="2000" i="1" dirty="0">
                <a:solidFill>
                  <a:schemeClr val="bg1"/>
                </a:solidFill>
              </a:rPr>
              <a:t>really</a:t>
            </a:r>
            <a:r>
              <a:rPr lang="en-US" sz="2000" dirty="0">
                <a:solidFill>
                  <a:schemeClr val="bg1"/>
                </a:solidFill>
              </a:rPr>
              <a:t> necessary?</a:t>
            </a:r>
          </a:p>
          <a:p>
            <a:pPr>
              <a:spcAft>
                <a:spcPts val="1000"/>
              </a:spcAft>
            </a:pPr>
            <a:r>
              <a:rPr lang="en-US" sz="2000" dirty="0">
                <a:solidFill>
                  <a:schemeClr val="bg1"/>
                </a:solidFill>
              </a:rPr>
              <a:t>If you guessed “No” you’re correct!</a:t>
            </a:r>
          </a:p>
          <a:p>
            <a:pPr>
              <a:spcAft>
                <a:spcPts val="1000"/>
              </a:spcAft>
            </a:pPr>
            <a:r>
              <a:rPr lang="en-US" sz="2000" dirty="0">
                <a:solidFill>
                  <a:schemeClr val="bg1"/>
                </a:solidFill>
              </a:rPr>
              <a:t>As we just saw, a DVM uses two levels of dynamic address translation.  We’ll now use this.</a:t>
            </a:r>
          </a:p>
        </p:txBody>
      </p:sp>
    </p:spTree>
    <p:extLst>
      <p:ext uri="{BB962C8B-B14F-4D97-AF65-F5344CB8AC3E}">
        <p14:creationId xmlns:p14="http://schemas.microsoft.com/office/powerpoint/2010/main" val="46140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8A8F8-19EC-5446-A9FD-B818A388B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/>
          <a:lstStyle/>
          <a:p>
            <a:r>
              <a:rPr lang="en-US" dirty="0"/>
              <a:t>Second, be lazy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C01E17-99BC-D3EF-0337-6199180CA5D1}"/>
              </a:ext>
            </a:extLst>
          </p:cNvPr>
          <p:cNvSpPr txBox="1"/>
          <p:nvPr/>
        </p:nvSpPr>
        <p:spPr>
          <a:xfrm>
            <a:off x="836023" y="1236616"/>
            <a:ext cx="7410994" cy="2805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Mark the second level page tables with a special code that indicates they must contain zeros, even if they currently don’t.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Only when you need a MBZ page does it need to contain zeros.  In other words, zero it on demand.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95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A15AA-4AD7-6631-01FA-D506355B7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EE851-0949-5E2D-F0F8-5B812559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/>
          <a:lstStyle/>
          <a:p>
            <a:r>
              <a:rPr lang="en-US" dirty="0"/>
              <a:t>Goals for this talk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FAC601-5C2C-572A-78B9-07A64C9E84B6}"/>
              </a:ext>
            </a:extLst>
          </p:cNvPr>
          <p:cNvSpPr txBox="1"/>
          <p:nvPr/>
        </p:nvSpPr>
        <p:spPr>
          <a:xfrm>
            <a:off x="1398183" y="1643290"/>
            <a:ext cx="6347634" cy="1856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sz="3600" b="1" i="1" dirty="0">
                <a:solidFill>
                  <a:schemeClr val="bg1"/>
                </a:solidFill>
              </a:rPr>
              <a:t>Surprise: </a:t>
            </a:r>
          </a:p>
          <a:p>
            <a:pPr algn="ctr">
              <a:spcAft>
                <a:spcPts val="400"/>
              </a:spcAft>
            </a:pPr>
            <a:endParaRPr lang="en-US" sz="3600" b="1" i="1" dirty="0">
              <a:solidFill>
                <a:schemeClr val="bg1"/>
              </a:solidFill>
            </a:endParaRPr>
          </a:p>
          <a:p>
            <a:pPr algn="ctr">
              <a:spcAft>
                <a:spcPts val="400"/>
              </a:spcAft>
            </a:pPr>
            <a:r>
              <a:rPr lang="en-US" sz="3600" b="1" i="1" dirty="0">
                <a:solidFill>
                  <a:schemeClr val="bg1"/>
                </a:solidFill>
              </a:rPr>
              <a:t>All of this is possible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74B88A-A0F4-F2CD-3637-6A15D0E0A8D9}"/>
              </a:ext>
            </a:extLst>
          </p:cNvPr>
          <p:cNvSpPr txBox="1"/>
          <p:nvPr/>
        </p:nvSpPr>
        <p:spPr>
          <a:xfrm>
            <a:off x="1983341" y="4158460"/>
            <a:ext cx="51773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This talk address many failures, </a:t>
            </a:r>
            <a:r>
              <a:rPr lang="en-US" i="1" dirty="0">
                <a:solidFill>
                  <a:schemeClr val="bg1"/>
                </a:solidFill>
              </a:rPr>
              <a:t>both</a:t>
            </a:r>
            <a:r>
              <a:rPr lang="en-US" dirty="0">
                <a:solidFill>
                  <a:schemeClr val="bg1"/>
                </a:solidFill>
              </a:rPr>
              <a:t> hardware and software</a:t>
            </a:r>
          </a:p>
        </p:txBody>
      </p:sp>
    </p:spTree>
    <p:extLst>
      <p:ext uri="{BB962C8B-B14F-4D97-AF65-F5344CB8AC3E}">
        <p14:creationId xmlns:p14="http://schemas.microsoft.com/office/powerpoint/2010/main" val="229611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37C34-580C-B957-E31F-A65058229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AA1EF-8A66-121A-F5DA-D1A7DFC3A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/>
          <a:lstStyle/>
          <a:p>
            <a:r>
              <a:rPr lang="en-US" dirty="0"/>
              <a:t>Storage Replica Table is stored in RPM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B364BAB-BB5B-E087-618E-DC7B2E91D7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701526"/>
              </p:ext>
            </p:extLst>
          </p:nvPr>
        </p:nvGraphicFramePr>
        <p:xfrm>
          <a:off x="457200" y="1405598"/>
          <a:ext cx="8267700" cy="299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900">
                  <a:extLst>
                    <a:ext uri="{9D8B030D-6E8A-4147-A177-3AD203B41FA5}">
                      <a16:colId xmlns:a16="http://schemas.microsoft.com/office/drawing/2014/main" val="3393343008"/>
                    </a:ext>
                  </a:extLst>
                </a:gridCol>
                <a:gridCol w="2755900">
                  <a:extLst>
                    <a:ext uri="{9D8B030D-6E8A-4147-A177-3AD203B41FA5}">
                      <a16:colId xmlns:a16="http://schemas.microsoft.com/office/drawing/2014/main" val="2363714827"/>
                    </a:ext>
                  </a:extLst>
                </a:gridCol>
                <a:gridCol w="2755900">
                  <a:extLst>
                    <a:ext uri="{9D8B030D-6E8A-4147-A177-3AD203B41FA5}">
                      <a16:colId xmlns:a16="http://schemas.microsoft.com/office/drawing/2014/main" val="10089905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Storage Replica 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176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Stable Storage Addresses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Physical Memory Address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Guest Physical Memory Address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1943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(14, 0x3274)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0x123456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0x235698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320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(12, 0x1456)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0x743297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0x189543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487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…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8851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…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6253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…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…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…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97958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16962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0EEFD-1360-53B3-705D-F5AC9EB53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FAF57-93C8-22B6-323D-AF7B2A6CB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The SRT must always be consistent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E3F834-BA30-E2BB-A75B-EBFFAA8B498E}"/>
              </a:ext>
            </a:extLst>
          </p:cNvPr>
          <p:cNvSpPr txBox="1"/>
          <p:nvPr/>
        </p:nvSpPr>
        <p:spPr>
          <a:xfrm>
            <a:off x="836023" y="1236616"/>
            <a:ext cx="7410994" cy="326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SRT is not addressable by the OS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Modern HW has a mode to interrupt on all I/O and certain  page table updates.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DVM marks pages as dirty when updated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Page table updates also update the SRT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All disk writes from memory update the SRT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All disk reads to RPM and GPM update the SRT</a:t>
            </a:r>
          </a:p>
        </p:txBody>
      </p:sp>
    </p:spTree>
    <p:extLst>
      <p:ext uri="{BB962C8B-B14F-4D97-AF65-F5344CB8AC3E}">
        <p14:creationId xmlns:p14="http://schemas.microsoft.com/office/powerpoint/2010/main" val="20891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2E0D0-6F7D-6108-DAA7-F97426543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CA6B8-14B1-C401-4104-34A502495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How this helps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41AE49-DC25-2AA7-914A-843A09C39C7E}"/>
              </a:ext>
            </a:extLst>
          </p:cNvPr>
          <p:cNvSpPr txBox="1"/>
          <p:nvPr/>
        </p:nvSpPr>
        <p:spPr>
          <a:xfrm>
            <a:off x="543438" y="1065627"/>
            <a:ext cx="8057124" cy="3375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dirty="0">
                <a:solidFill>
                  <a:schemeClr val="bg1"/>
                </a:solidFill>
              </a:rPr>
              <a:t>When the OS panics, it reboots.  But the DVM does not need to.</a:t>
            </a:r>
          </a:p>
          <a:p>
            <a:pPr>
              <a:spcAft>
                <a:spcPts val="1000"/>
              </a:spcAft>
            </a:pPr>
            <a:r>
              <a:rPr lang="en-US" sz="2000" dirty="0">
                <a:solidFill>
                  <a:schemeClr val="bg1"/>
                </a:solidFill>
              </a:rPr>
              <a:t>The SRT is preserved in memory. (The Guest OS doesn’t even know it exists and can’t address it.)</a:t>
            </a:r>
          </a:p>
          <a:p>
            <a:pPr>
              <a:spcAft>
                <a:spcPts val="1000"/>
              </a:spcAft>
            </a:pPr>
            <a:r>
              <a:rPr lang="en-US" sz="2000" dirty="0">
                <a:solidFill>
                  <a:schemeClr val="bg1"/>
                </a:solidFill>
              </a:rPr>
              <a:t>The contents of RPM are preserved.</a:t>
            </a:r>
          </a:p>
          <a:p>
            <a:pPr>
              <a:spcAft>
                <a:spcPts val="1000"/>
              </a:spcAft>
            </a:pPr>
            <a:r>
              <a:rPr lang="en-US" sz="2000" dirty="0">
                <a:solidFill>
                  <a:schemeClr val="bg1"/>
                </a:solidFill>
              </a:rPr>
              <a:t>On boot, the OS starts reading from disk, but (guess what?) in most cases the pages are already present in RPM, so just re-map. Fake the reads from disk.</a:t>
            </a:r>
          </a:p>
          <a:p>
            <a:pPr>
              <a:spcAft>
                <a:spcPts val="1000"/>
              </a:spcAft>
            </a:pPr>
            <a:r>
              <a:rPr lang="en-US" sz="2000" dirty="0">
                <a:solidFill>
                  <a:schemeClr val="bg1"/>
                </a:solidFill>
              </a:rPr>
              <a:t>The system only reads from disk those pages not already represented in the SRT</a:t>
            </a:r>
          </a:p>
        </p:txBody>
      </p:sp>
    </p:spTree>
    <p:extLst>
      <p:ext uri="{BB962C8B-B14F-4D97-AF65-F5344CB8AC3E}">
        <p14:creationId xmlns:p14="http://schemas.microsoft.com/office/powerpoint/2010/main" val="214516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13474-6C7D-105D-4B42-CBB573AFB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A89C0-73C1-5F47-BD27-9E6853B97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Therefore: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3F29F5-E901-0777-E9D1-F5A18E1A2CFF}"/>
              </a:ext>
            </a:extLst>
          </p:cNvPr>
          <p:cNvSpPr txBox="1"/>
          <p:nvPr/>
        </p:nvSpPr>
        <p:spPr>
          <a:xfrm>
            <a:off x="867032" y="1654585"/>
            <a:ext cx="7181414" cy="2082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2400" dirty="0">
                <a:solidFill>
                  <a:schemeClr val="bg1"/>
                </a:solidFill>
              </a:rPr>
              <a:t>Many fewer pages need to be read from stable storage in the normal case</a:t>
            </a:r>
          </a:p>
          <a:p>
            <a:pPr>
              <a:spcAft>
                <a:spcPts val="2000"/>
              </a:spcAft>
            </a:pPr>
            <a:r>
              <a:rPr lang="en-US" sz="2400" dirty="0">
                <a:solidFill>
                  <a:schemeClr val="bg1"/>
                </a:solidFill>
              </a:rPr>
              <a:t>Often, memory pages do not need to be zero-ed</a:t>
            </a:r>
          </a:p>
          <a:p>
            <a:pPr>
              <a:spcAft>
                <a:spcPts val="2000"/>
              </a:spcAft>
            </a:pPr>
            <a:r>
              <a:rPr lang="en-US" sz="2400" dirty="0">
                <a:solidFill>
                  <a:schemeClr val="bg1"/>
                </a:solidFill>
              </a:rPr>
              <a:t>So, system restart happens very quickly</a:t>
            </a:r>
          </a:p>
        </p:txBody>
      </p:sp>
    </p:spTree>
    <p:extLst>
      <p:ext uri="{BB962C8B-B14F-4D97-AF65-F5344CB8AC3E}">
        <p14:creationId xmlns:p14="http://schemas.microsoft.com/office/powerpoint/2010/main" val="108237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0687F-DDBB-C67F-F55E-C004EE2F3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C2AF79-0725-C138-13F5-5D078351C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981" y="1313439"/>
            <a:ext cx="7322619" cy="304007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/>
              <a:t>Highly scalable</a:t>
            </a:r>
          </a:p>
          <a:p>
            <a:pPr marL="0" indent="0">
              <a:buNone/>
            </a:pPr>
            <a:r>
              <a:rPr lang="en-US" sz="2400" dirty="0"/>
              <a:t>No customization is required</a:t>
            </a:r>
          </a:p>
          <a:p>
            <a:pPr marL="0" indent="0">
              <a:buNone/>
            </a:pPr>
            <a:r>
              <a:rPr lang="en-US" sz="2400" dirty="0"/>
              <a:t>Uses standard commodity hardware and software</a:t>
            </a:r>
          </a:p>
          <a:p>
            <a:pPr marL="0" indent="0">
              <a:buNone/>
            </a:pPr>
            <a:r>
              <a:rPr lang="en-US" sz="2400" dirty="0"/>
              <a:t>Self-optimizing (not covered here)</a:t>
            </a:r>
          </a:p>
          <a:p>
            <a:pPr marL="0" indent="0">
              <a:buNone/>
            </a:pPr>
            <a:r>
              <a:rPr lang="en-US" sz="2400" dirty="0"/>
              <a:t>Highly reliable</a:t>
            </a:r>
          </a:p>
          <a:p>
            <a:pPr marL="0" indent="0">
              <a:buNone/>
            </a:pPr>
            <a:r>
              <a:rPr lang="en-US" sz="2400" dirty="0"/>
              <a:t>Often optimizes SW licensing costs </a:t>
            </a:r>
            <a:r>
              <a:rPr lang="en-US" sz="1500" dirty="0"/>
              <a:t>(just pay for what you need, when you need it).</a:t>
            </a:r>
          </a:p>
          <a:p>
            <a:pPr marL="0" indent="0">
              <a:buNone/>
            </a:pPr>
            <a:r>
              <a:rPr lang="en-US" sz="2400" dirty="0"/>
              <a:t>Recover quickly from OS panics</a:t>
            </a:r>
          </a:p>
          <a:p>
            <a:pPr marL="0" indent="0">
              <a:buNone/>
            </a:pPr>
            <a:r>
              <a:rPr lang="en-US" sz="2400" dirty="0"/>
              <a:t>Can be deployed on-premise or in the cloud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594194-87BB-4D61-57E0-7C0636448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/>
          <a:lstStyle/>
          <a:p>
            <a:r>
              <a:rPr lang="en-US" dirty="0"/>
              <a:t>Summary: benefits of a DVM</a:t>
            </a:r>
          </a:p>
        </p:txBody>
      </p:sp>
    </p:spTree>
    <p:extLst>
      <p:ext uri="{BB962C8B-B14F-4D97-AF65-F5344CB8AC3E}">
        <p14:creationId xmlns:p14="http://schemas.microsoft.com/office/powerpoint/2010/main" val="266917317"/>
      </p:ext>
    </p:extLst>
  </p:cSld>
  <p:clrMapOvr>
    <a:masterClrMapping/>
  </p:clrMapOvr>
  <p:transition spd="med" advTm="563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1782970-EB45-A14A-AA89-E271334BE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+mn-lt"/>
                <a:cs typeface="Lato" panose="020F0502020204030203" pitchFamily="34" charset="0"/>
              </a:rPr>
              <a:t>It’s important to rethink some fundamental assumptions (counter-factual thinking)</a:t>
            </a:r>
          </a:p>
          <a:p>
            <a:pPr marL="0" indent="0">
              <a:buNone/>
            </a:pPr>
            <a:r>
              <a:rPr lang="en-US" sz="2000" dirty="0">
                <a:latin typeface="+mn-lt"/>
                <a:cs typeface="Lato" panose="020F0502020204030203" pitchFamily="34" charset="0"/>
              </a:rPr>
              <a:t>Complete OS and application compatibility is possible</a:t>
            </a:r>
          </a:p>
          <a:p>
            <a:pPr marL="0" indent="0">
              <a:buNone/>
            </a:pPr>
            <a:r>
              <a:rPr lang="en-US" sz="2000" dirty="0">
                <a:latin typeface="+mn-lt"/>
                <a:cs typeface="Lato" panose="020F0502020204030203" pitchFamily="34" charset="0"/>
              </a:rPr>
              <a:t>Performance (trust me, it’s good; sometimes better than bare HW)</a:t>
            </a:r>
          </a:p>
          <a:p>
            <a:pPr marL="0" indent="0">
              <a:buNone/>
            </a:pPr>
            <a:r>
              <a:rPr lang="en-US" sz="2000" dirty="0">
                <a:latin typeface="+mn-lt"/>
                <a:cs typeface="Lato" panose="020F0502020204030203" pitchFamily="34" charset="0"/>
              </a:rPr>
              <a:t>Reliability/High availability is definitely achievable</a:t>
            </a:r>
          </a:p>
          <a:p>
            <a:pPr marL="0" indent="0">
              <a:buNone/>
            </a:pPr>
            <a:r>
              <a:rPr lang="en-US" sz="2000" dirty="0">
                <a:latin typeface="+mn-lt"/>
                <a:cs typeface="Lato" panose="020F0502020204030203" pitchFamily="34" charset="0"/>
              </a:rPr>
              <a:t>Supported many deployment options (it ran at AWS, Oracle Cloud, IBM Cloud)</a:t>
            </a:r>
          </a:p>
          <a:p>
            <a:pPr marL="0" indent="0">
              <a:buNone/>
            </a:pPr>
            <a:r>
              <a:rPr lang="en-US" sz="2800" b="1" i="1" dirty="0">
                <a:latin typeface="+mn-lt"/>
                <a:cs typeface="Lato" panose="020F0502020204030203" pitchFamily="34" charset="0"/>
              </a:rPr>
              <a:t>But wait: There’s more!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AA0504-77A1-AE42-904D-971711131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/>
          <a:lstStyle/>
          <a:p>
            <a:r>
              <a:rPr lang="en-US" dirty="0"/>
              <a:t>Summary of what’s new</a:t>
            </a:r>
          </a:p>
        </p:txBody>
      </p:sp>
    </p:spTree>
    <p:extLst>
      <p:ext uri="{BB962C8B-B14F-4D97-AF65-F5344CB8AC3E}">
        <p14:creationId xmlns:p14="http://schemas.microsoft.com/office/powerpoint/2010/main" val="4166072660"/>
      </p:ext>
    </p:extLst>
  </p:cSld>
  <p:clrMapOvr>
    <a:masterClrMapping/>
  </p:clrMapOvr>
  <p:transition spd="med" advTm="563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1782970-EB45-A14A-AA89-E271334BE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65872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>
                <a:latin typeface="+mn-lt"/>
                <a:cs typeface="Lato" panose="020F0502020204030203" pitchFamily="34" charset="0"/>
              </a:rPr>
              <a:t>What if you had a server with no processors, only memory?</a:t>
            </a:r>
          </a:p>
          <a:p>
            <a:pPr marL="0" indent="0">
              <a:buNone/>
            </a:pPr>
            <a:r>
              <a:rPr lang="en-US" sz="2800" dirty="0">
                <a:latin typeface="+mn-lt"/>
                <a:cs typeface="Lato" panose="020F0502020204030203" pitchFamily="34" charset="0"/>
              </a:rPr>
              <a:t>Might be cheap, slow, static memory rather than DRAM ($$)</a:t>
            </a:r>
          </a:p>
          <a:p>
            <a:pPr marL="0" indent="0">
              <a:buNone/>
            </a:pPr>
            <a:r>
              <a:rPr lang="en-US" sz="2800" dirty="0">
                <a:latin typeface="+mn-lt"/>
                <a:cs typeface="Lato" panose="020F0502020204030203" pitchFamily="34" charset="0"/>
              </a:rPr>
              <a:t>Might even be an array of SSDs that is made to look like memory</a:t>
            </a:r>
          </a:p>
          <a:p>
            <a:pPr marL="0" indent="0">
              <a:buNone/>
            </a:pPr>
            <a:r>
              <a:rPr lang="en-US" sz="2800" b="1" i="1" dirty="0">
                <a:cs typeface="Lato" panose="020F0502020204030203" pitchFamily="34" charset="0"/>
              </a:rPr>
              <a:t>Anticipates Disaggregated Memory </a:t>
            </a:r>
          </a:p>
          <a:p>
            <a:pPr marL="0" indent="0">
              <a:buNone/>
            </a:pPr>
            <a:r>
              <a:rPr lang="en-US" sz="2800" b="1" i="1" dirty="0">
                <a:cs typeface="Lato" panose="020F0502020204030203" pitchFamily="34" charset="0"/>
              </a:rPr>
              <a:t>	(aka Memory Appliances)!!</a:t>
            </a:r>
          </a:p>
          <a:p>
            <a:pPr marL="0" indent="0">
              <a:buNone/>
            </a:pPr>
            <a:r>
              <a:rPr lang="en-US" sz="2000" dirty="0">
                <a:latin typeface="+mn-lt"/>
                <a:cs typeface="Lato" panose="020F0502020204030203" pitchFamily="34" charset="0"/>
              </a:rPr>
              <a:t>(This was done over a weekend, with performance testing on an industry standard benchmark.)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AA0504-77A1-AE42-904D-971711131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/>
          <a:lstStyle/>
          <a:p>
            <a:r>
              <a:rPr lang="en-US" dirty="0"/>
              <a:t>Thought Experiment</a:t>
            </a:r>
          </a:p>
        </p:txBody>
      </p:sp>
    </p:spTree>
    <p:extLst>
      <p:ext uri="{BB962C8B-B14F-4D97-AF65-F5344CB8AC3E}">
        <p14:creationId xmlns:p14="http://schemas.microsoft.com/office/powerpoint/2010/main" val="1222461270"/>
      </p:ext>
    </p:extLst>
  </p:cSld>
  <p:clrMapOvr>
    <a:masterClrMapping/>
  </p:clrMapOvr>
  <p:transition spd="med" advTm="563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AA0504-77A1-AE42-904D-971711131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>
            <a:normAutofit/>
          </a:bodyPr>
          <a:lstStyle/>
          <a:p>
            <a:r>
              <a:rPr lang="en-US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charset="0"/>
                <a:ea typeface="Avenir Book" charset="0"/>
                <a:cs typeface="Avenir Book" charset="0"/>
              </a:rPr>
              <a:t>References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8DD360-C8DB-30BA-31DF-22C10CD99C20}"/>
              </a:ext>
            </a:extLst>
          </p:cNvPr>
          <p:cNvSpPr txBox="1"/>
          <p:nvPr/>
        </p:nvSpPr>
        <p:spPr>
          <a:xfrm>
            <a:off x="707367" y="1246677"/>
            <a:ext cx="748772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charset="0"/>
                <a:ea typeface="Avenir Book" charset="0"/>
                <a:cs typeface="Avenir Book" charset="0"/>
              </a:rPr>
              <a:t>Gordon Bell: “This is the way all servers will be built in the future” </a:t>
            </a:r>
          </a:p>
          <a:p>
            <a:pPr marL="285750" indent="-28575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Programming an Application When Memory Size Is No Longer A Constraint, IEEE Computer, August 2017 </a:t>
            </a:r>
          </a:p>
          <a:p>
            <a:pPr marL="285750" indent="-285750" algn="l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Revisiting Scalable Coherent Shared Memory, Bell and Nassi, IEEE Computer, Special Issue: Outlook 2018, January 2018</a:t>
            </a:r>
          </a:p>
          <a:p>
            <a:pPr marL="285750" indent="-285750" algn="l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Scalable Computing Systems for Future Smart Cities, IET Smart Cities 2022;1–2</a:t>
            </a:r>
          </a:p>
        </p:txBody>
      </p:sp>
    </p:spTree>
    <p:extLst>
      <p:ext uri="{BB962C8B-B14F-4D97-AF65-F5344CB8AC3E}">
        <p14:creationId xmlns:p14="http://schemas.microsoft.com/office/powerpoint/2010/main" val="673854256"/>
      </p:ext>
    </p:extLst>
  </p:cSld>
  <p:clrMapOvr>
    <a:masterClrMapping/>
  </p:clrMapOvr>
  <p:transition spd="med" advTm="56332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309A3-22E3-D4ED-8F06-1601F3A7C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20FE1-F952-D9F1-D50E-D0D651F7B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/>
          <a:lstStyle/>
          <a:p>
            <a:r>
              <a:rPr lang="en-US" dirty="0"/>
              <a:t>Not Brand New, But to Review: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6A3C00-77B8-73EE-D4F5-2222A468C0C3}"/>
              </a:ext>
            </a:extLst>
          </p:cNvPr>
          <p:cNvSpPr txBox="1"/>
          <p:nvPr/>
        </p:nvSpPr>
        <p:spPr>
          <a:xfrm>
            <a:off x="658851" y="1170107"/>
            <a:ext cx="485342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dirty="0">
                <a:solidFill>
                  <a:schemeClr val="bg1"/>
                </a:solidFill>
              </a:rPr>
              <a:t>Hardware can fail.  We all know this. But,</a:t>
            </a:r>
          </a:p>
          <a:p>
            <a:pPr>
              <a:spcAft>
                <a:spcPts val="1200"/>
              </a:spcAft>
            </a:pPr>
            <a:r>
              <a:rPr lang="en-US" sz="1800" dirty="0">
                <a:solidFill>
                  <a:schemeClr val="bg1"/>
                </a:solidFill>
              </a:rPr>
              <a:t>Most hardware failures can be mitigated using redundant hardware.  We (also) know this.  But,</a:t>
            </a:r>
          </a:p>
          <a:p>
            <a:pPr>
              <a:spcAft>
                <a:spcPts val="1200"/>
              </a:spcAft>
            </a:pPr>
            <a:r>
              <a:rPr lang="en-US" sz="1800" dirty="0">
                <a:solidFill>
                  <a:schemeClr val="bg1"/>
                </a:solidFill>
              </a:rPr>
              <a:t>We can now do this transparently with respect to application software that’s running.  We (sort of) know this, but people forget. But,</a:t>
            </a:r>
          </a:p>
          <a:p>
            <a:pPr>
              <a:spcAft>
                <a:spcPts val="1200"/>
              </a:spcAft>
            </a:pPr>
            <a:r>
              <a:rPr lang="en-US" sz="1800" dirty="0">
                <a:solidFill>
                  <a:schemeClr val="bg1"/>
                </a:solidFill>
              </a:rPr>
              <a:t>We can now do this transparently to systems software!</a:t>
            </a:r>
          </a:p>
          <a:p>
            <a:pPr>
              <a:spcAft>
                <a:spcPts val="1200"/>
              </a:spcAft>
            </a:pPr>
            <a:r>
              <a:rPr lang="en-US" sz="1800" dirty="0">
                <a:solidFill>
                  <a:schemeClr val="bg1"/>
                </a:solidFill>
              </a:rPr>
              <a:t>(You may have heard this from me before)</a:t>
            </a:r>
          </a:p>
        </p:txBody>
      </p:sp>
      <p:pic>
        <p:nvPicPr>
          <p:cNvPr id="5" name="Picture 4" descr="A person looking at a computer&#10;&#10;Description automatically generated">
            <a:extLst>
              <a:ext uri="{FF2B5EF4-FFF2-40B4-BE49-F238E27FC236}">
                <a16:creationId xmlns:a16="http://schemas.microsoft.com/office/drawing/2014/main" id="{12C0C4A2-14C4-E6BC-7D21-1BC9890DD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944" y="1005912"/>
            <a:ext cx="1497348" cy="1329376"/>
          </a:xfrm>
          <a:prstGeom prst="rect">
            <a:avLst/>
          </a:prstGeom>
        </p:spPr>
      </p:pic>
      <p:pic>
        <p:nvPicPr>
          <p:cNvPr id="7" name="Picture 6" descr="A person working on a computer&#10;&#10;Description automatically generated">
            <a:extLst>
              <a:ext uri="{FF2B5EF4-FFF2-40B4-BE49-F238E27FC236}">
                <a16:creationId xmlns:a16="http://schemas.microsoft.com/office/drawing/2014/main" id="{DE89C0D1-9A9E-39C4-2B89-442FF2D98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838" y="2713740"/>
            <a:ext cx="2423560" cy="161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50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82A81-D970-6DFE-018D-F1283E0F1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0AEB9-7304-447B-6B72-43F8F45BF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/>
          <a:lstStyle/>
          <a:p>
            <a:r>
              <a:rPr lang="en-US" dirty="0"/>
              <a:t>Operating Systems can FAIL!</a:t>
            </a:r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157A9FD-8776-D57E-FD31-304C33342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433" y="1002923"/>
            <a:ext cx="7237562" cy="386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74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82A81-D970-6DFE-018D-F1283E0F1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0AEB9-7304-447B-6B72-43F8F45BF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/>
          <a:lstStyle/>
          <a:p>
            <a:r>
              <a:rPr lang="en-US" dirty="0"/>
              <a:t>Operating Systems can FAIL!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8ECBDD-2C86-ECFF-6176-EB56E44DD371}"/>
              </a:ext>
            </a:extLst>
          </p:cNvPr>
          <p:cNvSpPr txBox="1"/>
          <p:nvPr/>
        </p:nvSpPr>
        <p:spPr>
          <a:xfrm>
            <a:off x="868576" y="1309418"/>
            <a:ext cx="706772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dirty="0">
                <a:solidFill>
                  <a:schemeClr val="bg1"/>
                </a:solidFill>
              </a:rPr>
              <a:t>Thankfully, it’s rare.  We know this. But,</a:t>
            </a:r>
          </a:p>
          <a:p>
            <a:pPr>
              <a:spcAft>
                <a:spcPts val="1200"/>
              </a:spcAft>
            </a:pPr>
            <a:r>
              <a:rPr lang="en-US" sz="1800" dirty="0">
                <a:solidFill>
                  <a:schemeClr val="bg1"/>
                </a:solidFill>
              </a:rPr>
              <a:t>When an OS fails, it takes quite a lot of time to bring it back online.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chemeClr val="bg1"/>
                </a:solidFill>
              </a:rPr>
              <a:t>	Because the OS tests and clears memory, and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chemeClr val="bg1"/>
                </a:solidFill>
              </a:rPr>
              <a:t>	Reloads a lot of data from storage. But,</a:t>
            </a:r>
          </a:p>
          <a:p>
            <a:pPr>
              <a:spcAft>
                <a:spcPts val="1200"/>
              </a:spcAft>
            </a:pPr>
            <a:r>
              <a:rPr lang="en-US" sz="1800" dirty="0">
                <a:solidFill>
                  <a:schemeClr val="bg1"/>
                </a:solidFill>
              </a:rPr>
              <a:t>How much of do we really need to do, and how quickly can we do it? Can we do it safely?</a:t>
            </a:r>
          </a:p>
          <a:p>
            <a:pPr>
              <a:spcAft>
                <a:spcPts val="1200"/>
              </a:spcAft>
            </a:pPr>
            <a:r>
              <a:rPr lang="en-US" sz="1800" dirty="0">
                <a:solidFill>
                  <a:schemeClr val="bg1"/>
                </a:solidFill>
              </a:rPr>
              <a:t>Answers: Not much, very quickly, and yes, safely.</a:t>
            </a:r>
          </a:p>
        </p:txBody>
      </p:sp>
    </p:spTree>
    <p:extLst>
      <p:ext uri="{BB962C8B-B14F-4D97-AF65-F5344CB8AC3E}">
        <p14:creationId xmlns:p14="http://schemas.microsoft.com/office/powerpoint/2010/main" val="303492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C670F-7731-074E-90A0-5F758305F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The Key Insight: Use A Distributed Virtual Machine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2EA5DF-3B26-984C-80D2-CEF9AA820A7B}"/>
              </a:ext>
            </a:extLst>
          </p:cNvPr>
          <p:cNvSpPr txBox="1"/>
          <p:nvPr/>
        </p:nvSpPr>
        <p:spPr>
          <a:xfrm>
            <a:off x="696951" y="1385986"/>
            <a:ext cx="8027949" cy="300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2400" dirty="0">
                <a:solidFill>
                  <a:schemeClr val="bg1"/>
                </a:solidFill>
              </a:rPr>
              <a:t>Create a highly reliable and resilient distributed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virtual machine architecture (DVM)</a:t>
            </a:r>
          </a:p>
          <a:p>
            <a:pPr>
              <a:lnSpc>
                <a:spcPct val="200000"/>
              </a:lnSpc>
              <a:spcAft>
                <a:spcPts val="200"/>
              </a:spcAft>
            </a:pPr>
            <a:r>
              <a:rPr lang="en-US" sz="2400" dirty="0">
                <a:solidFill>
                  <a:schemeClr val="bg1"/>
                </a:solidFill>
              </a:rPr>
              <a:t>Some said it couldn’t be done.</a:t>
            </a:r>
          </a:p>
          <a:p>
            <a:pPr>
              <a:lnSpc>
                <a:spcPct val="200000"/>
              </a:lnSpc>
              <a:spcAft>
                <a:spcPts val="200"/>
              </a:spcAft>
            </a:pPr>
            <a:r>
              <a:rPr lang="en-US" sz="2400" dirty="0">
                <a:solidFill>
                  <a:schemeClr val="bg1"/>
                </a:solidFill>
              </a:rPr>
              <a:t>Alan Kay (strong believer in software virtual machines):  </a:t>
            </a:r>
          </a:p>
          <a:p>
            <a:pPr lvl="1">
              <a:lnSpc>
                <a:spcPct val="200000"/>
              </a:lnSpc>
              <a:spcAft>
                <a:spcPts val="200"/>
              </a:spcAft>
            </a:pPr>
            <a:r>
              <a:rPr lang="en-US" sz="2400" dirty="0">
                <a:solidFill>
                  <a:schemeClr val="bg1"/>
                </a:solidFill>
              </a:rPr>
              <a:t>“Ike:  You’re only realizing this </a:t>
            </a:r>
            <a:r>
              <a:rPr lang="en-US" sz="2400" i="1" dirty="0">
                <a:solidFill>
                  <a:schemeClr val="bg1"/>
                </a:solidFill>
              </a:rPr>
              <a:t>NOW?”</a:t>
            </a:r>
          </a:p>
        </p:txBody>
      </p:sp>
    </p:spTree>
    <p:extLst>
      <p:ext uri="{BB962C8B-B14F-4D97-AF65-F5344CB8AC3E}">
        <p14:creationId xmlns:p14="http://schemas.microsoft.com/office/powerpoint/2010/main" val="166408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49F16-84D9-455A-5822-C04862620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AAA60-122C-B273-6B97-65EE80104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Why use a DVM?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5AAE6E-33A6-8F2A-71EE-A223F3F68501}"/>
              </a:ext>
            </a:extLst>
          </p:cNvPr>
          <p:cNvSpPr txBox="1"/>
          <p:nvPr/>
        </p:nvSpPr>
        <p:spPr>
          <a:xfrm>
            <a:off x="558025" y="1081467"/>
            <a:ext cx="8027949" cy="3404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2400" dirty="0">
                <a:solidFill>
                  <a:schemeClr val="bg1"/>
                </a:solidFill>
              </a:rPr>
              <a:t>Dynamically Scale, up or down</a:t>
            </a:r>
          </a:p>
          <a:p>
            <a:pPr>
              <a:lnSpc>
                <a:spcPct val="200000"/>
              </a:lnSpc>
              <a:spcAft>
                <a:spcPts val="200"/>
              </a:spcAft>
            </a:pPr>
            <a:r>
              <a:rPr lang="en-US" sz="2400" dirty="0">
                <a:solidFill>
                  <a:schemeClr val="bg1"/>
                </a:solidFill>
              </a:rPr>
              <a:t>Simplify – No software modifications</a:t>
            </a:r>
          </a:p>
          <a:p>
            <a:pPr>
              <a:lnSpc>
                <a:spcPct val="200000"/>
              </a:lnSpc>
              <a:spcAft>
                <a:spcPts val="200"/>
              </a:spcAft>
            </a:pPr>
            <a:r>
              <a:rPr lang="en-US" sz="2400" dirty="0">
                <a:solidFill>
                  <a:schemeClr val="bg1"/>
                </a:solidFill>
              </a:rPr>
              <a:t>Dynamically Self Optimizing using Machine Learning</a:t>
            </a:r>
          </a:p>
          <a:p>
            <a:pPr>
              <a:lnSpc>
                <a:spcPct val="200000"/>
              </a:lnSpc>
              <a:spcAft>
                <a:spcPts val="200"/>
              </a:spcAft>
            </a:pPr>
            <a:r>
              <a:rPr lang="en-US" sz="2400" dirty="0">
                <a:solidFill>
                  <a:schemeClr val="bg1"/>
                </a:solidFill>
              </a:rPr>
              <a:t>No New Infrastructure</a:t>
            </a:r>
          </a:p>
          <a:p>
            <a:pPr>
              <a:lnSpc>
                <a:spcPct val="200000"/>
              </a:lnSpc>
              <a:spcAft>
                <a:spcPts val="200"/>
              </a:spcAft>
            </a:pPr>
            <a:r>
              <a:rPr lang="en-US" sz="2400" dirty="0">
                <a:solidFill>
                  <a:schemeClr val="bg1"/>
                </a:solidFill>
              </a:rPr>
              <a:t>Highly Reliable</a:t>
            </a:r>
          </a:p>
        </p:txBody>
      </p:sp>
    </p:spTree>
    <p:extLst>
      <p:ext uri="{BB962C8B-B14F-4D97-AF65-F5344CB8AC3E}">
        <p14:creationId xmlns:p14="http://schemas.microsoft.com/office/powerpoint/2010/main" val="155503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C670F-7731-074E-90A0-5F758305F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/>
          <a:lstStyle/>
          <a:p>
            <a:r>
              <a:rPr lang="en-US" dirty="0"/>
              <a:t>Traditional virtualization…</a:t>
            </a:r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DBA6E8B4-4D62-F34C-82C1-ED633FC8D85C}"/>
              </a:ext>
            </a:extLst>
          </p:cNvPr>
          <p:cNvCxnSpPr>
            <a:stCxn id="28" idx="2"/>
            <a:endCxn id="35" idx="0"/>
          </p:cNvCxnSpPr>
          <p:nvPr/>
        </p:nvCxnSpPr>
        <p:spPr>
          <a:xfrm rot="16200000" flipH="1">
            <a:off x="2537798" y="939652"/>
            <a:ext cx="316658" cy="3733800"/>
          </a:xfrm>
          <a:prstGeom prst="bentConnector3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E1E8AAC1-E3C8-B746-B2D4-E5089D7DE738}"/>
              </a:ext>
            </a:extLst>
          </p:cNvPr>
          <p:cNvCxnSpPr>
            <a:stCxn id="29" idx="2"/>
            <a:endCxn id="35" idx="0"/>
          </p:cNvCxnSpPr>
          <p:nvPr/>
        </p:nvCxnSpPr>
        <p:spPr>
          <a:xfrm rot="16200000" flipH="1">
            <a:off x="3284558" y="1686412"/>
            <a:ext cx="316658" cy="2240280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9DC57083-F8C0-4841-BFB1-AFC045AB35DB}"/>
              </a:ext>
            </a:extLst>
          </p:cNvPr>
          <p:cNvCxnSpPr>
            <a:stCxn id="30" idx="2"/>
            <a:endCxn id="35" idx="0"/>
          </p:cNvCxnSpPr>
          <p:nvPr/>
        </p:nvCxnSpPr>
        <p:spPr>
          <a:xfrm rot="16200000" flipH="1">
            <a:off x="4031318" y="2433172"/>
            <a:ext cx="316658" cy="746760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535D3814-E601-6C41-82E2-CE40641EC610}"/>
              </a:ext>
            </a:extLst>
          </p:cNvPr>
          <p:cNvCxnSpPr>
            <a:stCxn id="31" idx="2"/>
            <a:endCxn id="35" idx="0"/>
          </p:cNvCxnSpPr>
          <p:nvPr/>
        </p:nvCxnSpPr>
        <p:spPr>
          <a:xfrm rot="5400000">
            <a:off x="4778077" y="2433172"/>
            <a:ext cx="316658" cy="746760"/>
          </a:xfrm>
          <a:prstGeom prst="bentConnector3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EA472EEE-B393-5645-B662-4790953AB7E7}"/>
              </a:ext>
            </a:extLst>
          </p:cNvPr>
          <p:cNvCxnSpPr>
            <a:stCxn id="32" idx="2"/>
            <a:endCxn id="35" idx="0"/>
          </p:cNvCxnSpPr>
          <p:nvPr/>
        </p:nvCxnSpPr>
        <p:spPr>
          <a:xfrm rot="5400000">
            <a:off x="5524837" y="1686412"/>
            <a:ext cx="316658" cy="2240280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4C01B68B-D397-8440-9CF8-CCD298E7E531}"/>
              </a:ext>
            </a:extLst>
          </p:cNvPr>
          <p:cNvCxnSpPr>
            <a:stCxn id="33" idx="2"/>
            <a:endCxn id="35" idx="0"/>
          </p:cNvCxnSpPr>
          <p:nvPr/>
        </p:nvCxnSpPr>
        <p:spPr>
          <a:xfrm rot="5400000">
            <a:off x="6271597" y="939652"/>
            <a:ext cx="316658" cy="3733800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5C91D752-23A7-7D4E-A1EF-E42368ABA679}"/>
              </a:ext>
            </a:extLst>
          </p:cNvPr>
          <p:cNvSpPr/>
          <p:nvPr/>
        </p:nvSpPr>
        <p:spPr>
          <a:xfrm>
            <a:off x="363050" y="2114551"/>
            <a:ext cx="932350" cy="5336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"/>
                <a:cs typeface="Arial"/>
              </a:rPr>
              <a:t>Virtual Machine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BFC3495-D2FC-3D47-9D0E-BE370210EF83}"/>
              </a:ext>
            </a:extLst>
          </p:cNvPr>
          <p:cNvSpPr/>
          <p:nvPr/>
        </p:nvSpPr>
        <p:spPr>
          <a:xfrm>
            <a:off x="1856570" y="2114551"/>
            <a:ext cx="932350" cy="5336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"/>
                <a:cs typeface="Arial"/>
              </a:rPr>
              <a:t>Virtual Machine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617D98F-7850-EC40-BE58-F4526B601FF0}"/>
              </a:ext>
            </a:extLst>
          </p:cNvPr>
          <p:cNvSpPr/>
          <p:nvPr/>
        </p:nvSpPr>
        <p:spPr>
          <a:xfrm>
            <a:off x="3350090" y="2114551"/>
            <a:ext cx="932350" cy="5336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"/>
                <a:cs typeface="Arial"/>
              </a:rPr>
              <a:t>Virtual Machine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E27FDAA-58CD-6746-B832-461491356493}"/>
              </a:ext>
            </a:extLst>
          </p:cNvPr>
          <p:cNvSpPr/>
          <p:nvPr/>
        </p:nvSpPr>
        <p:spPr>
          <a:xfrm>
            <a:off x="4843610" y="2114551"/>
            <a:ext cx="932350" cy="5336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"/>
                <a:cs typeface="Arial"/>
              </a:rPr>
              <a:t>Virtual Machine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D8881B4-92E3-E448-B77B-B56B7D796F2F}"/>
              </a:ext>
            </a:extLst>
          </p:cNvPr>
          <p:cNvSpPr/>
          <p:nvPr/>
        </p:nvSpPr>
        <p:spPr>
          <a:xfrm>
            <a:off x="6337130" y="2114551"/>
            <a:ext cx="932350" cy="5336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"/>
                <a:cs typeface="Arial"/>
              </a:rPr>
              <a:t>Virtual Machine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6C11BB6-0927-D04D-84DE-2A00B8D6BC1D}"/>
              </a:ext>
            </a:extLst>
          </p:cNvPr>
          <p:cNvSpPr/>
          <p:nvPr/>
        </p:nvSpPr>
        <p:spPr>
          <a:xfrm>
            <a:off x="7830650" y="2114551"/>
            <a:ext cx="932350" cy="5336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"/>
                <a:cs typeface="Arial"/>
              </a:rPr>
              <a:t>Virtual Machine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F38C630-5C04-CC42-8881-3D23BD190CB9}"/>
              </a:ext>
            </a:extLst>
          </p:cNvPr>
          <p:cNvGrpSpPr/>
          <p:nvPr/>
        </p:nvGrpSpPr>
        <p:grpSpPr>
          <a:xfrm>
            <a:off x="4038600" y="2964881"/>
            <a:ext cx="1048850" cy="771447"/>
            <a:chOff x="4038600" y="2880209"/>
            <a:chExt cx="1048850" cy="77144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E99C690-ABC6-9447-833C-F969C4CF82B9}"/>
                </a:ext>
              </a:extLst>
            </p:cNvPr>
            <p:cNvSpPr/>
            <p:nvPr/>
          </p:nvSpPr>
          <p:spPr>
            <a:xfrm>
              <a:off x="4038600" y="2880209"/>
              <a:ext cx="1048850" cy="77144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Physical Machine</a:t>
              </a:r>
            </a:p>
          </p:txBody>
        </p:sp>
        <p:pic>
          <p:nvPicPr>
            <p:cNvPr id="36" name="Picture 35" descr="hp-proliant-dl360-g5-rack-server-x5450-3ghz-32gb-ram-6-x146gb-10-000rpm-sas-vmware-esxi-5.1-76-p.jpg - from URL.png">
              <a:extLst>
                <a:ext uri="{FF2B5EF4-FFF2-40B4-BE49-F238E27FC236}">
                  <a16:creationId xmlns:a16="http://schemas.microsoft.com/office/drawing/2014/main" id="{E71BB5E9-4751-AF48-95AB-9C6BFE240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6613" y="3357041"/>
              <a:ext cx="1030614" cy="148159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42A212E4-24D2-4140-9AC7-C6802F57A0E0}"/>
              </a:ext>
            </a:extLst>
          </p:cNvPr>
          <p:cNvSpPr txBox="1"/>
          <p:nvPr/>
        </p:nvSpPr>
        <p:spPr>
          <a:xfrm>
            <a:off x="263451" y="1043022"/>
            <a:ext cx="2941896" cy="30008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Virtual Machines sharing a server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4AA475D-666C-9248-9BDB-5D23507D69BF}"/>
              </a:ext>
            </a:extLst>
          </p:cNvPr>
          <p:cNvSpPr/>
          <p:nvPr/>
        </p:nvSpPr>
        <p:spPr>
          <a:xfrm rot="19774594">
            <a:off x="967919" y="2239747"/>
            <a:ext cx="7340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This is not 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</a:t>
            </a:r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he model!</a:t>
            </a:r>
          </a:p>
        </p:txBody>
      </p:sp>
    </p:spTree>
    <p:extLst>
      <p:ext uri="{BB962C8B-B14F-4D97-AF65-F5344CB8AC3E}">
        <p14:creationId xmlns:p14="http://schemas.microsoft.com/office/powerpoint/2010/main" val="304866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theme/theme1.xml><?xml version="1.0" encoding="utf-8"?>
<a:theme xmlns:a="http://schemas.openxmlformats.org/drawingml/2006/main" name="1_Office Theme">
  <a:themeElements>
    <a:clrScheme name="Custom 1">
      <a:dk1>
        <a:srgbClr val="2E353E"/>
      </a:dk1>
      <a:lt1>
        <a:sysClr val="window" lastClr="FFFFFF"/>
      </a:lt1>
      <a:dk2>
        <a:srgbClr val="0D6D95"/>
      </a:dk2>
      <a:lt2>
        <a:srgbClr val="E7E6E6"/>
      </a:lt2>
      <a:accent1>
        <a:srgbClr val="0D6D95"/>
      </a:accent1>
      <a:accent2>
        <a:srgbClr val="F2F2F2"/>
      </a:accent2>
      <a:accent3>
        <a:srgbClr val="D8D8D8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00"/>
      </a:hlink>
      <a:folHlink>
        <a:srgbClr val="5B9BD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5C94DA7183684DB2834553E8D5A0F5" ma:contentTypeVersion="13" ma:contentTypeDescription="Create a new document." ma:contentTypeScope="" ma:versionID="906c5a2a80e71f3efb999355af222d9e">
  <xsd:schema xmlns:xsd="http://www.w3.org/2001/XMLSchema" xmlns:xs="http://www.w3.org/2001/XMLSchema" xmlns:p="http://schemas.microsoft.com/office/2006/metadata/properties" xmlns:ns2="900c3780-cd56-4ca4-82be-a419f92482ab" xmlns:ns3="bdd37e08-2b12-4591-844f-00ff81928b34" targetNamespace="http://schemas.microsoft.com/office/2006/metadata/properties" ma:root="true" ma:fieldsID="936eb17b2ba1818ccf48f974d40a3e94" ns2:_="" ns3:_="">
    <xsd:import namespace="900c3780-cd56-4ca4-82be-a419f92482ab"/>
    <xsd:import namespace="bdd37e08-2b12-4591-844f-00ff81928b3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Location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0c3780-cd56-4ca4-82be-a419f92482a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d37e08-2b12-4591-844f-00ff81928b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00c3780-cd56-4ca4-82be-a419f92482ab">
      <UserInfo>
        <DisplayName>Jamon Bowen</DisplayName>
        <AccountId>20</AccountId>
        <AccountType/>
      </UserInfo>
      <UserInfo>
        <DisplayName>Ike Nassi</DisplayName>
        <AccountId>28</AccountId>
        <AccountType/>
      </UserInfo>
      <UserInfo>
        <DisplayName>Michael Berman</DisplayName>
        <AccountId>14</AccountId>
        <AccountType/>
      </UserInfo>
      <UserInfo>
        <DisplayName>Juhi Muthal</DisplayName>
        <AccountId>144</AccountId>
        <AccountType/>
      </UserInfo>
      <UserInfo>
        <DisplayName>Gary Smerdon</DisplayName>
        <AccountId>18</AccountId>
        <AccountType/>
      </UserInfo>
      <UserInfo>
        <DisplayName>Dave Ferretti</DisplayName>
        <AccountId>227</AccountId>
        <AccountType/>
      </UserInfo>
      <UserInfo>
        <DisplayName>Adam Bane</DisplayName>
        <AccountId>784</AccountId>
        <AccountType/>
      </UserInfo>
      <UserInfo>
        <DisplayName>Eric Fitzpatrick</DisplayName>
        <AccountId>566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BB0E073-8A4E-4F91-A0B7-C74CDE2E55F0}">
  <ds:schemaRefs>
    <ds:schemaRef ds:uri="900c3780-cd56-4ca4-82be-a419f92482ab"/>
    <ds:schemaRef ds:uri="bdd37e08-2b12-4591-844f-00ff81928b3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6E01AA2-C919-4E6E-ACFD-95D283161BCC}">
  <ds:schemaRefs>
    <ds:schemaRef ds:uri="900c3780-cd56-4ca4-82be-a419f92482ab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terms/"/>
    <ds:schemaRef ds:uri="http://www.w3.org/XML/1998/namespace"/>
    <ds:schemaRef ds:uri="http://purl.org/dc/dcmitype/"/>
    <ds:schemaRef ds:uri="bdd37e08-2b12-4591-844f-00ff81928b34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63C1FB00-7603-49AA-80EC-A0B2FF77706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2065</TotalTime>
  <Words>2468</Words>
  <Application>Microsoft Macintosh PowerPoint</Application>
  <PresentationFormat>On-screen Show (16:9)</PresentationFormat>
  <Paragraphs>411</Paragraphs>
  <Slides>37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Zapf Dingbats</vt:lpstr>
      <vt:lpstr>Arial</vt:lpstr>
      <vt:lpstr>Avenir Book</vt:lpstr>
      <vt:lpstr>Calibri</vt:lpstr>
      <vt:lpstr>Lato</vt:lpstr>
      <vt:lpstr>1_Office Theme</vt:lpstr>
      <vt:lpstr>Dynamic Adaptive Optimization: Recovering from Hardware Errors and Software Crashes in a Distributed Virtual Machine</vt:lpstr>
      <vt:lpstr>Motivations for this talk</vt:lpstr>
      <vt:lpstr>Goals for this talk</vt:lpstr>
      <vt:lpstr>Not Brand New, But to Review:</vt:lpstr>
      <vt:lpstr>Operating Systems can FAIL!</vt:lpstr>
      <vt:lpstr>Operating Systems can FAIL!</vt:lpstr>
      <vt:lpstr>The Key Insight: Use A Distributed Virtual Machine</vt:lpstr>
      <vt:lpstr>Why use a DVM?</vt:lpstr>
      <vt:lpstr>Traditional virtualization…</vt:lpstr>
      <vt:lpstr>Distributed Virtualization Machine</vt:lpstr>
      <vt:lpstr>What is a DVM?</vt:lpstr>
      <vt:lpstr>What it looks like</vt:lpstr>
      <vt:lpstr>Thanks For the Memories – but what exactly do we mean by memory?</vt:lpstr>
      <vt:lpstr>The DVM Becomes an All-Cache Architecture</vt:lpstr>
      <vt:lpstr>Page Mapping</vt:lpstr>
      <vt:lpstr>Multi-level Dynamic Address Translation</vt:lpstr>
      <vt:lpstr>Rethinking DRAM from the SW Point of View</vt:lpstr>
      <vt:lpstr>Under the Hood </vt:lpstr>
      <vt:lpstr>Under The Hood (move the definition of memory?)</vt:lpstr>
      <vt:lpstr>Under The Hood (or move the processor?)</vt:lpstr>
      <vt:lpstr>Scale Up or Out? Best of Both Worlds</vt:lpstr>
      <vt:lpstr>Summary of DVM Technology</vt:lpstr>
      <vt:lpstr>Reliability  What happens if there is a hardware failure on a single node?   Does it bring down the entire cluster?</vt:lpstr>
      <vt:lpstr>Insights</vt:lpstr>
      <vt:lpstr>PowerPoint Presentation</vt:lpstr>
      <vt:lpstr>Optimization Philosophy Based on ML</vt:lpstr>
      <vt:lpstr>Fast Recovery</vt:lpstr>
      <vt:lpstr>First, some background</vt:lpstr>
      <vt:lpstr>Second, be lazy</vt:lpstr>
      <vt:lpstr>Storage Replica Table is stored in RPM</vt:lpstr>
      <vt:lpstr>The SRT must always be consistent</vt:lpstr>
      <vt:lpstr>How this helps</vt:lpstr>
      <vt:lpstr>Therefore:</vt:lpstr>
      <vt:lpstr>Summary: benefits of a DVM</vt:lpstr>
      <vt:lpstr>Summary of what’s new</vt:lpstr>
      <vt:lpstr>Thought Experiment</vt:lpstr>
      <vt:lpstr>References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Juhi Muthal</dc:creator>
  <cp:keywords/>
  <dc:description/>
  <cp:lastModifiedBy>Ike Nassi</cp:lastModifiedBy>
  <cp:revision>572</cp:revision>
  <dcterms:created xsi:type="dcterms:W3CDTF">2020-02-19T21:33:05Z</dcterms:created>
  <dcterms:modified xsi:type="dcterms:W3CDTF">2024-03-06T01:37:17Z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0x010100925C94DA7183684DB2834553E8D5A0F5</vt:lpwstr>
  </property>
</Properties>
</file>